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legacyDiagramTex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  <p:sldMasterId id="2147483795" r:id="rId2"/>
  </p:sldMasterIdLst>
  <p:notesMasterIdLst>
    <p:notesMasterId r:id="rId15"/>
  </p:notesMasterIdLst>
  <p:sldIdLst>
    <p:sldId id="314" r:id="rId3"/>
    <p:sldId id="278" r:id="rId4"/>
    <p:sldId id="285" r:id="rId5"/>
    <p:sldId id="308" r:id="rId6"/>
    <p:sldId id="287" r:id="rId7"/>
    <p:sldId id="309" r:id="rId8"/>
    <p:sldId id="310" r:id="rId9"/>
    <p:sldId id="311" r:id="rId10"/>
    <p:sldId id="312" r:id="rId11"/>
    <p:sldId id="277" r:id="rId12"/>
    <p:sldId id="288" r:id="rId13"/>
    <p:sldId id="307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D8CC"/>
    <a:srgbClr val="FCECE7"/>
    <a:srgbClr val="FDE5CD"/>
    <a:srgbClr val="FFCC99"/>
    <a:srgbClr val="FFCCCC"/>
    <a:srgbClr val="FF99CC"/>
    <a:srgbClr val="FF9999"/>
    <a:srgbClr val="CC99FF"/>
    <a:srgbClr val="C4BBFB"/>
    <a:srgbClr val="FFCC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6308" autoAdjust="0"/>
    <p:restoredTop sz="95294" autoAdjust="0"/>
  </p:normalViewPr>
  <p:slideViewPr>
    <p:cSldViewPr>
      <p:cViewPr varScale="1">
        <p:scale>
          <a:sx n="95" d="100"/>
          <a:sy n="95" d="100"/>
        </p:scale>
        <p:origin x="-69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06/relationships/legacyDocTextInfo" Target="legacyDocTextInfo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0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CatName val="1"/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</c:v>
                </c:pt>
                <c:pt idx="1">
                  <c:v>Неналоговые</c:v>
                </c:pt>
                <c:pt idx="2">
                  <c:v>Безвозмездные перечисления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77.900000000000006</c:v>
                </c:pt>
                <c:pt idx="1">
                  <c:v>6.9</c:v>
                </c:pt>
                <c:pt idx="2">
                  <c:v>15.2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hPercent val="65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1386696730552415"/>
          <c:y val="4.3010752688172046E-2"/>
          <c:w val="0.66516347237880913"/>
          <c:h val="0.76344086021505375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тыс. рублей</c:v>
                </c:pt>
              </c:strCache>
            </c:strRef>
          </c:tx>
          <c:spPr>
            <a:solidFill>
              <a:srgbClr val="FF9900"/>
            </a:solidFill>
            <a:ln w="13698">
              <a:solidFill>
                <a:schemeClr val="tx1"/>
              </a:solidFill>
              <a:prstDash val="solid"/>
            </a:ln>
          </c:spPr>
          <c:dLbls>
            <c:spPr>
              <a:noFill/>
              <a:ln w="27397">
                <a:noFill/>
              </a:ln>
            </c:spPr>
            <c:txPr>
              <a:bodyPr/>
              <a:lstStyle/>
              <a:p>
                <a:pPr>
                  <a:defRPr sz="1941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strRef>
              <c:f>Sheet1!$B$1:$F$1</c:f>
              <c:strCache>
                <c:ptCount val="5"/>
                <c:pt idx="0">
                  <c:v>2014г. (отч.)</c:v>
                </c:pt>
                <c:pt idx="1">
                  <c:v>2015г. (отч.)</c:v>
                </c:pt>
                <c:pt idx="2">
                  <c:v>2016г. (отч.)</c:v>
                </c:pt>
                <c:pt idx="3">
                  <c:v>2017г. (отч.)</c:v>
                </c:pt>
                <c:pt idx="4">
                  <c:v>2018г. (прогн.)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97525.7</c:v>
                </c:pt>
                <c:pt idx="1">
                  <c:v>107418.7</c:v>
                </c:pt>
                <c:pt idx="2">
                  <c:v>134077.79999999999</c:v>
                </c:pt>
                <c:pt idx="3">
                  <c:v>153984.9</c:v>
                </c:pt>
                <c:pt idx="4">
                  <c:v>128188.5</c:v>
                </c:pt>
              </c:numCache>
            </c:numRef>
          </c:val>
        </c:ser>
        <c:gapDepth val="0"/>
        <c:shape val="box"/>
        <c:axId val="114780416"/>
        <c:axId val="114798592"/>
        <c:axId val="0"/>
      </c:bar3DChart>
      <c:catAx>
        <c:axId val="114780416"/>
        <c:scaling>
          <c:orientation val="minMax"/>
        </c:scaling>
        <c:axPos val="b"/>
        <c:numFmt formatCode="General" sourceLinked="1"/>
        <c:tickLblPos val="low"/>
        <c:spPr>
          <a:ln w="34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41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14798592"/>
        <c:crosses val="autoZero"/>
        <c:auto val="1"/>
        <c:lblAlgn val="ctr"/>
        <c:lblOffset val="100"/>
        <c:tickLblSkip val="1"/>
        <c:tickMarkSkip val="1"/>
      </c:catAx>
      <c:valAx>
        <c:axId val="114798592"/>
        <c:scaling>
          <c:orientation val="minMax"/>
        </c:scaling>
        <c:axPos val="l"/>
        <c:numFmt formatCode="General" sourceLinked="1"/>
        <c:tickLblPos val="nextTo"/>
        <c:spPr>
          <a:ln w="34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41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14780416"/>
        <c:crosses val="autoZero"/>
        <c:crossBetween val="between"/>
      </c:valAx>
      <c:spPr>
        <a:noFill/>
        <a:ln w="27397">
          <a:noFill/>
        </a:ln>
      </c:spPr>
    </c:plotArea>
    <c:legend>
      <c:legendPos val="r"/>
      <c:layout>
        <c:manualLayout>
          <c:xMode val="edge"/>
          <c:yMode val="edge"/>
          <c:x val="0.79143179255919083"/>
          <c:y val="0.46236559139785227"/>
          <c:w val="0.20405862457722726"/>
          <c:h val="7.7419354838709833E-2"/>
        </c:manualLayout>
      </c:layout>
      <c:spPr>
        <a:noFill/>
        <a:ln w="3425">
          <a:solidFill>
            <a:schemeClr val="tx1"/>
          </a:solidFill>
          <a:prstDash val="solid"/>
        </a:ln>
      </c:spPr>
      <c:txPr>
        <a:bodyPr/>
        <a:lstStyle/>
        <a:p>
          <a:pPr>
            <a:defRPr sz="1785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94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2389482616444111"/>
          <c:y val="0.11228346456692929"/>
          <c:w val="0.44405329597898735"/>
          <c:h val="0.82349499143712745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14975">
              <a:solidFill>
                <a:schemeClr val="tx1"/>
              </a:solidFill>
              <a:prstDash val="solid"/>
            </a:ln>
          </c:spPr>
          <c:dPt>
            <c:idx val="1"/>
            <c:spPr>
              <a:solidFill>
                <a:schemeClr val="accent2"/>
              </a:solidFill>
              <a:ln w="14975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chemeClr val="hlink"/>
              </a:solidFill>
              <a:ln w="14975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chemeClr val="folHlink"/>
              </a:solidFill>
              <a:ln w="14975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solidFill>
                <a:schemeClr val="bg2"/>
              </a:solidFill>
              <a:ln w="14975">
                <a:solidFill>
                  <a:schemeClr val="tx1"/>
                </a:solidFill>
                <a:prstDash val="solid"/>
              </a:ln>
            </c:spPr>
          </c:dPt>
          <c:dPt>
            <c:idx val="5"/>
            <c:spPr>
              <a:solidFill>
                <a:schemeClr val="tx2"/>
              </a:solidFill>
              <a:ln w="14975">
                <a:solidFill>
                  <a:schemeClr val="tx1"/>
                </a:solidFill>
                <a:prstDash val="solid"/>
              </a:ln>
            </c:spPr>
          </c:dPt>
          <c:dPt>
            <c:idx val="6"/>
            <c:spPr>
              <a:solidFill>
                <a:srgbClr val="0066CC"/>
              </a:solidFill>
              <a:ln w="14975">
                <a:solidFill>
                  <a:schemeClr val="tx1"/>
                </a:solidFill>
                <a:prstDash val="solid"/>
              </a:ln>
            </c:spPr>
          </c:dPt>
          <c:dPt>
            <c:idx val="7"/>
            <c:spPr>
              <a:solidFill>
                <a:srgbClr val="CCCCFF"/>
              </a:solidFill>
              <a:ln w="14975">
                <a:solidFill>
                  <a:schemeClr val="tx1"/>
                </a:solidFill>
                <a:prstDash val="solid"/>
              </a:ln>
            </c:spPr>
          </c:dPt>
          <c:dPt>
            <c:idx val="8"/>
            <c:spPr>
              <a:solidFill>
                <a:srgbClr val="FF0000"/>
              </a:solidFill>
              <a:ln w="14975">
                <a:solidFill>
                  <a:schemeClr val="tx1"/>
                </a:solidFill>
                <a:prstDash val="solid"/>
              </a:ln>
            </c:spPr>
          </c:dPt>
          <c:dPt>
            <c:idx val="9"/>
            <c:spPr>
              <a:solidFill>
                <a:srgbClr val="FFFF00"/>
              </a:solidFill>
              <a:ln w="14975">
                <a:solidFill>
                  <a:schemeClr val="tx1"/>
                </a:solidFill>
                <a:prstDash val="solid"/>
              </a:ln>
            </c:spPr>
          </c:dPt>
          <c:dLbls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numFmt formatCode="0%" sourceLinked="0"/>
            <c:spPr>
              <a:noFill/>
              <a:ln w="29949">
                <a:noFill/>
              </a:ln>
            </c:spPr>
            <c:txPr>
              <a:bodyPr/>
              <a:lstStyle/>
              <a:p>
                <a:pPr>
                  <a:defRPr sz="1415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Sheet1!$B$1:$M$1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Благоустройство</c:v>
                </c:pt>
                <c:pt idx="3">
                  <c:v>Образование</c:v>
                </c:pt>
                <c:pt idx="4">
                  <c:v>Культура, кинематография</c:v>
                </c:pt>
                <c:pt idx="5">
                  <c:v>Средства массовой информации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Национальная экономика</c:v>
                </c:pt>
              </c:strCache>
            </c:strRef>
          </c:cat>
          <c:val>
            <c:numRef>
              <c:f>Sheet1!$B$2:$M$2</c:f>
              <c:numCache>
                <c:formatCode>General</c:formatCode>
                <c:ptCount val="12"/>
                <c:pt idx="0">
                  <c:v>30335.8</c:v>
                </c:pt>
                <c:pt idx="1">
                  <c:v>455.4</c:v>
                </c:pt>
                <c:pt idx="2">
                  <c:v>100247.6</c:v>
                </c:pt>
                <c:pt idx="3">
                  <c:v>1745.2</c:v>
                </c:pt>
                <c:pt idx="4">
                  <c:v>6179.2</c:v>
                </c:pt>
                <c:pt idx="5">
                  <c:v>1831.9</c:v>
                </c:pt>
                <c:pt idx="6">
                  <c:v>20058.8</c:v>
                </c:pt>
                <c:pt idx="7">
                  <c:v>283.8</c:v>
                </c:pt>
                <c:pt idx="8">
                  <c:v>61.8</c:v>
                </c:pt>
              </c:numCache>
            </c:numRef>
          </c:val>
        </c:ser>
        <c:firstSliceAng val="0"/>
      </c:pieChart>
      <c:spPr>
        <a:noFill/>
        <a:ln w="14975">
          <a:solidFill>
            <a:schemeClr val="tx1"/>
          </a:solidFill>
          <a:prstDash val="solid"/>
        </a:ln>
      </c:spPr>
    </c:plotArea>
    <c:legend>
      <c:legendPos val="r"/>
      <c:legendEntry>
        <c:idx val="8"/>
        <c:delete val="1"/>
      </c:legendEntry>
      <c:legendEntry>
        <c:idx val="9"/>
        <c:delete val="1"/>
      </c:legendEntry>
      <c:legendEntry>
        <c:idx val="10"/>
        <c:delete val="1"/>
      </c:legendEntry>
      <c:legendEntry>
        <c:idx val="11"/>
        <c:delete val="1"/>
      </c:legendEntry>
      <c:layout>
        <c:manualLayout>
          <c:xMode val="edge"/>
          <c:yMode val="edge"/>
          <c:x val="0.60666697070726971"/>
          <c:y val="1.7010935601458083E-2"/>
          <c:w val="0.37427824750445954"/>
          <c:h val="0.98298906439854195"/>
        </c:manualLayout>
      </c:layout>
      <c:spPr>
        <a:noFill/>
        <a:ln w="3744">
          <a:solidFill>
            <a:schemeClr val="tx1"/>
          </a:solidFill>
          <a:prstDash val="solid"/>
        </a:ln>
      </c:spPr>
      <c:txPr>
        <a:bodyPr/>
        <a:lstStyle/>
        <a:p>
          <a:pPr rtl="0">
            <a:defRPr sz="1297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</c:chart>
  <c:spPr>
    <a:noFill/>
    <a:ln>
      <a:noFill/>
    </a:ln>
  </c:spPr>
  <c:txPr>
    <a:bodyPr/>
    <a:lstStyle/>
    <a:p>
      <a:pPr>
        <a:defRPr sz="141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hPercent val="73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6440872560275545E-2"/>
          <c:y val="1.7681728880157236E-2"/>
          <c:w val="0.69919632606199766"/>
          <c:h val="0.86247544204322413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тыс. рублей</c:v>
                </c:pt>
              </c:strCache>
            </c:strRef>
          </c:tx>
          <c:spPr>
            <a:solidFill>
              <a:srgbClr val="FFFF99"/>
            </a:solidFill>
            <a:ln w="12705">
              <a:solidFill>
                <a:schemeClr val="tx1"/>
              </a:solidFill>
              <a:prstDash val="solid"/>
            </a:ln>
          </c:spPr>
          <c:dLbls>
            <c:spPr>
              <a:noFill/>
              <a:ln w="25410">
                <a:noFill/>
              </a:ln>
            </c:spPr>
            <c:txPr>
              <a:bodyPr/>
              <a:lstStyle/>
              <a:p>
                <a:pPr>
                  <a:defRPr sz="1876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strRef>
              <c:f>Sheet1!$B$1:$F$1</c:f>
              <c:strCache>
                <c:ptCount val="5"/>
                <c:pt idx="0">
                  <c:v>2014г.</c:v>
                </c:pt>
                <c:pt idx="1">
                  <c:v>2015г.</c:v>
                </c:pt>
                <c:pt idx="2">
                  <c:v>2016г.</c:v>
                </c:pt>
                <c:pt idx="3">
                  <c:v>2017г.</c:v>
                </c:pt>
                <c:pt idx="4">
                  <c:v>2018г. (прогноз)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108677.9</c:v>
                </c:pt>
                <c:pt idx="1">
                  <c:v>104207.3</c:v>
                </c:pt>
                <c:pt idx="2">
                  <c:v>119777.60000000002</c:v>
                </c:pt>
                <c:pt idx="3">
                  <c:v>161199.5</c:v>
                </c:pt>
                <c:pt idx="4">
                  <c:v>135496.5</c:v>
                </c:pt>
              </c:numCache>
            </c:numRef>
          </c:val>
        </c:ser>
        <c:gapDepth val="0"/>
        <c:shape val="box"/>
        <c:axId val="117502336"/>
        <c:axId val="117503872"/>
        <c:axId val="0"/>
      </c:bar3DChart>
      <c:catAx>
        <c:axId val="117502336"/>
        <c:scaling>
          <c:orientation val="minMax"/>
        </c:scaling>
        <c:axPos val="b"/>
        <c:numFmt formatCode="General" sourceLinked="1"/>
        <c:tickLblPos val="low"/>
        <c:spPr>
          <a:ln w="317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76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17503872"/>
        <c:crosses val="autoZero"/>
        <c:auto val="1"/>
        <c:lblAlgn val="ctr"/>
        <c:lblOffset val="100"/>
        <c:tickLblSkip val="1"/>
        <c:tickMarkSkip val="1"/>
      </c:catAx>
      <c:valAx>
        <c:axId val="117503872"/>
        <c:scaling>
          <c:orientation val="minMax"/>
        </c:scaling>
        <c:axPos val="l"/>
        <c:majorGridlines>
          <c:spPr>
            <a:ln w="3176">
              <a:solidFill>
                <a:schemeClr val="tx1"/>
              </a:solidFill>
              <a:prstDash val="solid"/>
            </a:ln>
          </c:spPr>
        </c:majorGridlines>
        <c:numFmt formatCode="General" sourceLinked="1"/>
        <c:tickLblPos val="nextTo"/>
        <c:spPr>
          <a:ln w="317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76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17502336"/>
        <c:crosses val="autoZero"/>
        <c:crossBetween val="between"/>
      </c:valAx>
      <c:spPr>
        <a:noFill/>
        <a:ln w="25410">
          <a:noFill/>
        </a:ln>
      </c:spPr>
    </c:plotArea>
    <c:legend>
      <c:legendPos val="r"/>
      <c:layout>
        <c:manualLayout>
          <c:xMode val="edge"/>
          <c:yMode val="edge"/>
          <c:x val="0.80941446613088464"/>
          <c:y val="0.46758349705304653"/>
          <c:w val="0.18714121699196393"/>
          <c:h val="6.2868369351669937E-2"/>
        </c:manualLayout>
      </c:layout>
      <c:spPr>
        <a:solidFill>
          <a:srgbClr val="C0C0C0"/>
        </a:solidFill>
        <a:ln w="25410">
          <a:noFill/>
        </a:ln>
      </c:spPr>
      <c:txPr>
        <a:bodyPr/>
        <a:lstStyle/>
        <a:p>
          <a:pPr>
            <a:defRPr sz="1496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85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4" Type="http://schemas.microsoft.com/office/2006/relationships/legacyDiagramText" Target="legacyDiagramText4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E43C8-4B17-44BC-B491-6F26DCB08FC5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0FB7D8-0A9B-476A-BA9A-6DA190DCF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1E248B-2580-4C96-9CE7-47F0CE7492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5D6444-16FE-422B-A5D9-1D8C8B18F3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42E1B-5D6D-4360-AC29-0F852D5EFF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D51B6F3-9907-487C-AC01-6354A1AFDC0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E248B-2580-4C96-9CE7-47F0CE74923B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6F0-8893-496D-AAC3-EA03B6057E70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6E549-3094-4E7A-9506-B2FC47A10304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B4398-5768-42B8-9DCD-4B69CAEC0611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86FB3-18E8-49EC-AE29-471B39D97A1B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2B78C-E763-41B2-BBC1-76DE6F51C269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A053-E144-4A87-B156-1E987211F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0C36F0-8893-496D-AAC3-EA03B6057E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FB79C-17AD-43D1-A9A1-11A7B4828F66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DEECD-3550-4A0B-AF0D-E01A16D51010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D6444-16FE-422B-A5D9-1D8C8B18F35F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42E1B-5D6D-4360-AC29-0F852D5EFF82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C3FA5D3-6329-4CF9-B753-F6299E8CE6DE}" type="slidenum">
              <a:rPr lang="ru-RU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049D497-FA15-4C1F-8E33-588EF8C4BB3B}" type="slidenum">
              <a:rPr lang="ru-RU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D51B6F3-9907-487C-AC01-6354A1AFDC0D}" type="slidenum">
              <a:rPr lang="ru-RU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46E549-3094-4E7A-9506-B2FC47A103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5B4398-5768-42B8-9DCD-4B69CAEC06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386FB3-18E8-49EC-AE29-471B39D97A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B2B78C-E763-41B2-BBC1-76DE6F51C2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53A053-E144-4A87-B156-1E987211F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EFB79C-17AD-43D1-A9A1-11A7B4828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CDEECD-3550-4A0B-AF0D-E01A16D510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269607A-E526-4805-A0C9-9F4DD4DA3D9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9607A-E526-4805-A0C9-9F4DD4DA3D9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  <p:sldLayoutId id="2147483809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Rot="1" noChangeArrowheads="1"/>
          </p:cNvSpPr>
          <p:nvPr>
            <p:ph type="title" sz="quarter"/>
          </p:nvPr>
        </p:nvSpPr>
        <p:spPr>
          <a:xfrm>
            <a:off x="323528" y="3356992"/>
            <a:ext cx="8517632" cy="2592288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+mn-lt"/>
                <a:cs typeface="AngsanaUPC" pitchFamily="18" charset="-34"/>
              </a:rPr>
              <a:t>Бюджет для Граждан</a:t>
            </a:r>
            <a:br>
              <a:rPr lang="ru-RU" sz="3200" dirty="0" smtClean="0">
                <a:solidFill>
                  <a:schemeClr val="tx1"/>
                </a:solidFill>
                <a:latin typeface="+mn-lt"/>
                <a:cs typeface="AngsanaUPC" pitchFamily="18" charset="-34"/>
              </a:rPr>
            </a:br>
            <a:r>
              <a:rPr lang="ru-RU" sz="3200" dirty="0" smtClean="0">
                <a:solidFill>
                  <a:schemeClr val="tx1"/>
                </a:solidFill>
                <a:latin typeface="+mn-lt"/>
                <a:cs typeface="AngsanaUPC" pitchFamily="18" charset="-34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latin typeface="+mn-lt"/>
                <a:cs typeface="AngsanaUPC" pitchFamily="18" charset="-34"/>
              </a:rPr>
              <a:t>муниципального образования </a:t>
            </a:r>
            <a:r>
              <a:rPr lang="ru-RU" sz="3200" dirty="0" smtClean="0">
                <a:solidFill>
                  <a:schemeClr val="tx1"/>
                </a:solidFill>
                <a:latin typeface="+mn-lt"/>
                <a:cs typeface="AngsanaUPC" pitchFamily="18" charset="-34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+mn-lt"/>
                <a:cs typeface="AngsanaUPC" pitchFamily="18" charset="-34"/>
              </a:rPr>
            </a:br>
            <a:r>
              <a:rPr lang="ru-RU" sz="3200" dirty="0" smtClean="0">
                <a:solidFill>
                  <a:schemeClr val="tx1"/>
                </a:solidFill>
                <a:latin typeface="+mn-lt"/>
                <a:cs typeface="AngsanaUPC" pitchFamily="18" charset="-34"/>
              </a:rPr>
              <a:t>Финляндский </a:t>
            </a:r>
            <a:r>
              <a:rPr lang="ru-RU" sz="3200" dirty="0" smtClean="0">
                <a:solidFill>
                  <a:schemeClr val="tx1"/>
                </a:solidFill>
                <a:latin typeface="+mn-lt"/>
                <a:cs typeface="AngsanaUPC" pitchFamily="18" charset="-34"/>
              </a:rPr>
              <a:t>округ </a:t>
            </a:r>
            <a:br>
              <a:rPr lang="ru-RU" sz="3200" dirty="0" smtClean="0">
                <a:solidFill>
                  <a:schemeClr val="tx1"/>
                </a:solidFill>
                <a:latin typeface="+mn-lt"/>
                <a:cs typeface="AngsanaUPC" pitchFamily="18" charset="-34"/>
              </a:rPr>
            </a:br>
            <a:r>
              <a:rPr lang="ru-RU" sz="3200" dirty="0" smtClean="0">
                <a:solidFill>
                  <a:schemeClr val="tx1"/>
                </a:solidFill>
                <a:latin typeface="+mn-lt"/>
                <a:cs typeface="AngsanaUPC" pitchFamily="18" charset="-34"/>
              </a:rPr>
              <a:t>за 2017 год</a:t>
            </a:r>
            <a:endParaRPr lang="ru-RU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467544" y="2420888"/>
            <a:ext cx="8219256" cy="8640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dirty="0" smtClean="0">
                <a:latin typeface="+mj-lt"/>
              </a:rPr>
              <a:t>Местная администрация</a:t>
            </a:r>
            <a:endParaRPr lang="ru-RU" sz="4800" dirty="0">
              <a:latin typeface="+mj-lt"/>
            </a:endParaRPr>
          </a:p>
        </p:txBody>
      </p:sp>
      <p:pic>
        <p:nvPicPr>
          <p:cNvPr id="103425" name="Picture 1" descr="D:\Мои документы\логотип Фин округ.ep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16632"/>
            <a:ext cx="4711700" cy="16129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>
            <a:normAutofit fontScale="90000"/>
          </a:bodyPr>
          <a:lstStyle/>
          <a:p>
            <a:r>
              <a:rPr lang="ru-RU" sz="2800" dirty="0"/>
              <a:t>Расходы местного бюджета </a:t>
            </a:r>
            <a:r>
              <a:rPr lang="ru-RU" sz="2800" dirty="0" smtClean="0"/>
              <a:t>за 2017 </a:t>
            </a:r>
            <a:r>
              <a:rPr lang="ru-RU" sz="2800" dirty="0"/>
              <a:t>год</a:t>
            </a:r>
          </a:p>
        </p:txBody>
      </p:sp>
      <p:graphicFrame>
        <p:nvGraphicFramePr>
          <p:cNvPr id="4" name="Object 2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-598488" y="1176338"/>
          <a:ext cx="9691688" cy="5226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854075"/>
          </a:xfrm>
        </p:spPr>
        <p:txBody>
          <a:bodyPr/>
          <a:lstStyle/>
          <a:p>
            <a:r>
              <a:rPr lang="ru-RU" sz="3200" dirty="0"/>
              <a:t>Расходы бюджета </a:t>
            </a:r>
            <a:r>
              <a:rPr lang="ru-RU" sz="3200" dirty="0" smtClean="0"/>
              <a:t>2014-2018г.г</a:t>
            </a:r>
            <a:r>
              <a:rPr lang="ru-RU" sz="3200" dirty="0"/>
              <a:t>.</a:t>
            </a:r>
          </a:p>
        </p:txBody>
      </p:sp>
      <p:graphicFrame>
        <p:nvGraphicFramePr>
          <p:cNvPr id="4" name="Object 5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371475" y="1316038"/>
          <a:ext cx="8293100" cy="4849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0486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Спасибо</a:t>
            </a:r>
            <a:br>
              <a:rPr lang="ru-RU" dirty="0" smtClean="0"/>
            </a:br>
            <a:r>
              <a:rPr lang="ru-RU" dirty="0" smtClean="0"/>
              <a:t>за внимание!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2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/>
              <a:t>Доходы местного бюджета по группам</a:t>
            </a:r>
          </a:p>
        </p:txBody>
      </p:sp>
      <p:graphicFrame>
        <p:nvGraphicFramePr>
          <p:cNvPr id="99335" name="Organization Chart 7"/>
          <p:cNvGraphicFramePr>
            <a:graphicFrameLocks/>
          </p:cNvGraphicFramePr>
          <p:nvPr>
            <p:ph type="dgm" idx="1"/>
          </p:nvPr>
        </p:nvGraphicFramePr>
        <p:xfrm>
          <a:off x="431800" y="1484313"/>
          <a:ext cx="8208963" cy="4565650"/>
        </p:xfrm>
        <a:graphic>
          <a:graphicData uri="http://schemas.openxmlformats.org/drawingml/2006/compatibility">
            <com:legacyDrawing xmlns:com="http://schemas.openxmlformats.org/drawingml/2006/compatibility" spid="_x0000_s9933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722376" y="188640"/>
            <a:ext cx="7772400" cy="1152128"/>
          </a:xfrm>
        </p:spPr>
        <p:txBody>
          <a:bodyPr/>
          <a:lstStyle/>
          <a:p>
            <a:pPr algn="ctr"/>
            <a:r>
              <a:rPr lang="en-US" sz="2800" dirty="0" smtClean="0"/>
              <a:t>I. </a:t>
            </a:r>
            <a:r>
              <a:rPr lang="ru-RU" sz="2800" dirty="0" smtClean="0"/>
              <a:t>Отчет об исполнении местного бюджета за 2017 год по доходам</a:t>
            </a:r>
            <a:endParaRPr lang="ru-RU" sz="2800" dirty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544" y="1556792"/>
            <a:ext cx="8280920" cy="4464496"/>
          </a:xfrm>
        </p:spPr>
        <p:txBody>
          <a:bodyPr>
            <a:noAutofit/>
          </a:bodyPr>
          <a:lstStyle/>
          <a:p>
            <a:pPr algn="l">
              <a:lnSpc>
                <a:spcPct val="90000"/>
              </a:lnSpc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Доходы местного бюджета за 2017 год составили -  153 984,9 тыс. руб., из них: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>
              <a:lnSpc>
                <a:spcPct val="90000"/>
              </a:lnSpc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Налоговые доходы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119 872,9 тыс. руб. (77,9%);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>
              <a:lnSpc>
                <a:spcPct val="90000"/>
              </a:lnSpc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Неналоговые доходы – 10 702,5 тыс. руб. (6,9%);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>
              <a:lnSpc>
                <a:spcPct val="90000"/>
              </a:lnSpc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Безвозмездные перечисления – 23 409,5 тыс. руб. (15,2%).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Доходы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0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000" dirty="0"/>
              <a:t>Доходы местного бюджета</a:t>
            </a:r>
            <a:br>
              <a:rPr lang="ru-RU" sz="3000" dirty="0"/>
            </a:br>
            <a:r>
              <a:rPr lang="ru-RU" sz="3000" dirty="0" smtClean="0"/>
              <a:t>2014-2018г.г</a:t>
            </a:r>
            <a:r>
              <a:rPr lang="ru-RU" sz="3000" dirty="0"/>
              <a:t>.</a:t>
            </a:r>
          </a:p>
        </p:txBody>
      </p:sp>
      <p:graphicFrame>
        <p:nvGraphicFramePr>
          <p:cNvPr id="4" name="Object 5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0" y="1268760"/>
          <a:ext cx="9113838" cy="477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22376" y="692696"/>
            <a:ext cx="7772400" cy="122413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Отчет об исполнении местного бюджета за 2017 год по расходам</a:t>
            </a:r>
            <a:endParaRPr lang="ru-RU" sz="28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048224"/>
          </a:xfrm>
        </p:spPr>
        <p:txBody>
          <a:bodyPr>
            <a:noAutofit/>
          </a:bodyPr>
          <a:lstStyle/>
          <a:p>
            <a:pPr algn="l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Расходы местного бюджета за 2017 год составили – 161 199,5 тыс. руб. </a:t>
            </a:r>
          </a:p>
          <a:p>
            <a:pPr algn="l"/>
            <a:endPara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 по расходам выполнен на 98,8% (в 2016 году – 96,5%)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Показатели расходов по разделам и подразделам классификации расходов</a:t>
            </a:r>
            <a:br>
              <a:rPr lang="ru-RU" sz="2400" dirty="0" smtClean="0"/>
            </a:br>
            <a:r>
              <a:rPr lang="ru-RU" sz="2400" dirty="0" smtClean="0"/>
              <a:t>местного бюджета за 2017 год</a:t>
            </a:r>
            <a:endParaRPr lang="ru-RU" sz="2400" dirty="0"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idx="1"/>
          </p:nvPr>
        </p:nvGraphicFramePr>
        <p:xfrm>
          <a:off x="503238" y="1700209"/>
          <a:ext cx="8183560" cy="46595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386"/>
                <a:gridCol w="4248472"/>
                <a:gridCol w="936104"/>
                <a:gridCol w="1080120"/>
                <a:gridCol w="1234478"/>
              </a:tblGrid>
              <a:tr h="4099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Номер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Наименование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Код раздела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Код</a:t>
                      </a:r>
                      <a:b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подраздела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Исполнено</a:t>
                      </a:r>
                      <a:b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(тыс.руб.)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099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Местная администрация  муниципального образования Финляндский округ 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154785,5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099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1.1.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Общегосударственные вопросы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01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00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23921,9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9D8CC"/>
                    </a:solidFill>
                  </a:tcPr>
                </a:tc>
              </a:tr>
              <a:tr h="4099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1.1.1.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01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04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22725,7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</a:tr>
              <a:tr h="4873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1.1.2.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Резервные фонды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01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1.1.3.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Другие общегосударственные вопросы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01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1196,2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</a:tr>
              <a:tr h="4099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1.2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03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00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455,4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9D8CC"/>
                    </a:solidFill>
                  </a:tcPr>
                </a:tc>
              </a:tr>
              <a:tr h="4099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1.2.1</a:t>
                      </a: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03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09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455,4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</a:tr>
              <a:tr h="4099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1.3.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Национальная экономика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04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00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61,8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9D8CC"/>
                    </a:solidFill>
                  </a:tcPr>
                </a:tc>
              </a:tr>
              <a:tr h="4099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1.3.1.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Общеэкономические вопросы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04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01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61,8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02920" y="5989320"/>
            <a:ext cx="818388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539552" y="692696"/>
          <a:ext cx="8183560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4284786"/>
                <a:gridCol w="936104"/>
                <a:gridCol w="1224136"/>
                <a:gridCol w="1090462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Номер</a:t>
                      </a:r>
                      <a:endParaRPr lang="ru-RU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Наименование</a:t>
                      </a:r>
                      <a:endParaRPr lang="ru-RU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Код раздела</a:t>
                      </a:r>
                      <a:endParaRPr lang="ru-RU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Код</a:t>
                      </a:r>
                      <a:br>
                        <a:rPr lang="ru-RU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подраздела</a:t>
                      </a:r>
                      <a:endParaRPr lang="ru-RU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Исполнено</a:t>
                      </a:r>
                      <a:br>
                        <a:rPr lang="ru-RU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(тыс.руб.)</a:t>
                      </a:r>
                      <a:endParaRPr lang="ru-RU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1.4.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Жилищно-коммунальное хозяйство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05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00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100247,6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1.4.1</a:t>
                      </a: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Благоустройство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05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03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100247,6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1.5.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Образование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07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00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1745,2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9D8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1.5.1</a:t>
                      </a: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Профессиональная подготовка, переподготовка и повышение квалификации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07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05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105,0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1.5.2</a:t>
                      </a: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Молодёжная </a:t>
                      </a: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политика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07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07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271,0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1.5.3.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Другие вопросы в области образования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07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09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1369,2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1.6.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Культура, кинематография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08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00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6179,2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1.6.1</a:t>
                      </a: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Культура 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08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01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6179,2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1.7.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Социальная политика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00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20058,8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1.7.1</a:t>
                      </a: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Социальное обеспечение населения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03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1469,8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1.7.2</a:t>
                      </a: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Охрана семьи и детства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04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18589,0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1.8.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Физическая культура и спорт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00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283,8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9D8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1.8.1</a:t>
                      </a: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Массовый спорт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02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283,8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0" cy="3217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394"/>
                <a:gridCol w="4320480"/>
                <a:gridCol w="936104"/>
                <a:gridCol w="1080120"/>
                <a:gridCol w="1090462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Номер</a:t>
                      </a:r>
                      <a:endParaRPr lang="ru-RU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Наименование</a:t>
                      </a:r>
                      <a:endParaRPr lang="ru-RU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Код раздела</a:t>
                      </a:r>
                      <a:endParaRPr lang="ru-RU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Код</a:t>
                      </a:r>
                      <a:br>
                        <a:rPr lang="ru-RU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подраздела</a:t>
                      </a:r>
                      <a:endParaRPr lang="ru-RU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Исполнено</a:t>
                      </a:r>
                      <a:br>
                        <a:rPr lang="ru-RU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(тыс.руб.)</a:t>
                      </a:r>
                      <a:endParaRPr lang="ru-RU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1.9.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Средства массовой информации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00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1831,9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1.8.1</a:t>
                      </a: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Периодическая печать и издательства 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02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1831,9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Муниципальный</a:t>
                      </a:r>
                      <a:r>
                        <a:rPr lang="ru-RU" sz="1200" b="1" baseline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совет муниципального образования Финляндский округ 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6413,9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073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2.1.</a:t>
                      </a:r>
                      <a:endParaRPr lang="ru-RU" sz="1000" b="1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Общегосударственные вопросы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01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00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6413,9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9D8CC"/>
                    </a:solidFill>
                  </a:tcPr>
                </a:tc>
              </a:tr>
              <a:tr h="4073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2.1.1.</a:t>
                      </a:r>
                      <a:endParaRPr lang="ru-RU" sz="1200" b="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  <a:endParaRPr lang="ru-RU" sz="1200" b="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01</a:t>
                      </a:r>
                      <a:endParaRPr lang="ru-RU" sz="1200" b="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02</a:t>
                      </a:r>
                      <a:endParaRPr lang="ru-RU" sz="1200" b="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1277,1</a:t>
                      </a:r>
                      <a:endParaRPr lang="ru-RU" sz="1200" b="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CECE7"/>
                    </a:solidFill>
                  </a:tcPr>
                </a:tc>
              </a:tr>
              <a:tr h="4073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2.1.2.</a:t>
                      </a:r>
                      <a:endParaRPr lang="ru-RU" sz="1200" b="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  <a:endParaRPr lang="ru-RU" sz="1200" b="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01</a:t>
                      </a:r>
                      <a:endParaRPr lang="ru-RU" sz="1200" b="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03</a:t>
                      </a:r>
                      <a:endParaRPr lang="ru-RU" sz="1200" b="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5136,8</a:t>
                      </a:r>
                      <a:endParaRPr lang="ru-RU" sz="1200" b="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Итого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161199,5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4715</TotalTime>
  <Words>378</Words>
  <Application>Microsoft Office PowerPoint</Application>
  <PresentationFormat>Экран (4:3)</PresentationFormat>
  <Paragraphs>178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Garamond</vt:lpstr>
      <vt:lpstr>Times New Roman</vt:lpstr>
      <vt:lpstr>Wingdings</vt:lpstr>
      <vt:lpstr>Courier New</vt:lpstr>
      <vt:lpstr>Аспект</vt:lpstr>
      <vt:lpstr>Тема Office</vt:lpstr>
      <vt:lpstr>Бюджет для Граждан  муниципального образования  Финляндский округ  за 2017 год</vt:lpstr>
      <vt:lpstr>Доходы местного бюджета по группам</vt:lpstr>
      <vt:lpstr>I. Отчет об исполнении местного бюджета за 2017 год по доходам</vt:lpstr>
      <vt:lpstr>Доходы</vt:lpstr>
      <vt:lpstr>Доходы местного бюджета 2014-2018г.г.</vt:lpstr>
      <vt:lpstr>Отчет об исполнении местного бюджета за 2017 год по расходам</vt:lpstr>
      <vt:lpstr>Показатели расходов по разделам и подразделам классификации расходов местного бюджета за 2017 год</vt:lpstr>
      <vt:lpstr>Слайд 8</vt:lpstr>
      <vt:lpstr>Слайд 9</vt:lpstr>
      <vt:lpstr>Расходы местного бюджета за 2017 год</vt:lpstr>
      <vt:lpstr>Расходы бюджета 2014-2018г.г.</vt:lpstr>
      <vt:lpstr>Спасибо за внимание!</vt:lpstr>
    </vt:vector>
  </TitlesOfParts>
  <Company>MO@20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Площадка для скейтборда в Любашинском саду</dc:title>
  <dc:creator>Vit</dc:creator>
  <cp:lastModifiedBy>Колобова Т.О.</cp:lastModifiedBy>
  <cp:revision>238</cp:revision>
  <dcterms:created xsi:type="dcterms:W3CDTF">2006-10-26T12:16:53Z</dcterms:created>
  <dcterms:modified xsi:type="dcterms:W3CDTF">2018-03-15T14:22:01Z</dcterms:modified>
</cp:coreProperties>
</file>