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00" r:id="rId2"/>
    <p:sldId id="501" r:id="rId3"/>
    <p:sldId id="514" r:id="rId4"/>
    <p:sldId id="503" r:id="rId5"/>
    <p:sldId id="548" r:id="rId6"/>
    <p:sldId id="550" r:id="rId7"/>
    <p:sldId id="551" r:id="rId8"/>
    <p:sldId id="552" r:id="rId9"/>
    <p:sldId id="530" r:id="rId10"/>
    <p:sldId id="536" r:id="rId11"/>
    <p:sldId id="537" r:id="rId12"/>
    <p:sldId id="538" r:id="rId13"/>
    <p:sldId id="539" r:id="rId14"/>
    <p:sldId id="540" r:id="rId15"/>
    <p:sldId id="541" r:id="rId16"/>
    <p:sldId id="542" r:id="rId17"/>
    <p:sldId id="511" r:id="rId18"/>
    <p:sldId id="531" r:id="rId19"/>
    <p:sldId id="532" r:id="rId20"/>
    <p:sldId id="533" r:id="rId21"/>
    <p:sldId id="534" r:id="rId22"/>
    <p:sldId id="554" r:id="rId23"/>
    <p:sldId id="535" r:id="rId24"/>
    <p:sldId id="556" r:id="rId25"/>
    <p:sldId id="555" r:id="rId26"/>
    <p:sldId id="543" r:id="rId27"/>
    <p:sldId id="558" r:id="rId28"/>
    <p:sldId id="544" r:id="rId29"/>
    <p:sldId id="557" r:id="rId30"/>
    <p:sldId id="545" r:id="rId31"/>
    <p:sldId id="546" r:id="rId32"/>
    <p:sldId id="547" r:id="rId33"/>
    <p:sldId id="553" r:id="rId3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00"/>
    <a:srgbClr val="66FF33"/>
    <a:srgbClr val="0066FF"/>
    <a:srgbClr val="FFCC00"/>
    <a:srgbClr val="00FF00"/>
    <a:srgbClr val="0000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38" autoAdjust="0"/>
  </p:normalViewPr>
  <p:slideViewPr>
    <p:cSldViewPr>
      <p:cViewPr varScale="1">
        <p:scale>
          <a:sx n="82" d="100"/>
          <a:sy n="82" d="100"/>
        </p:scale>
        <p:origin x="163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C41D0AE1-2862-470D-8B45-0A90CE650BD0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A0CABA-B3EE-429A-BC39-3389F9B918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7759-4275-436F-940F-33AFE0A382F5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1D22-CA85-46A2-8332-35E5C50C5C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571D-A071-4692-9B84-CF715FAE2820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9B886-A146-483C-8390-ADF899864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DE50-6329-4B5F-AFA7-E9F59CC5500A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9E54-4C9E-464C-B36F-D74EDC3DDA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D98F-F524-4664-82CA-6FE9AE57ED6E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D0F-747D-488F-BC93-B281F85AAB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FB516-ECA5-4D33-A158-2B3D70D7D08E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999B-0C84-45EB-8544-5C1AB17F71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6E05-28CC-4B84-A12A-798FCD3EEF7E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ED787-981A-4EE3-8BAC-C7C21272A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484F-DC57-4577-A67D-4E64AFF889B6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FD1E6-58C1-406A-B648-FFC3A747AC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1E93-7EAD-4012-B1E5-E1AFC3DF39CA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80FD-DC42-4347-BDE2-5D9F90AA32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83DCB-399C-438D-81F7-44FD30C6A055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080FA-D9CB-475A-B9B1-05C591E568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70C26-0EB8-4917-9F6B-CDDDBDAAD35F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4CDF-B993-4BF3-B6B2-3BB0CE388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EACCA-1CD1-4FFC-BB6E-2A399A7CBDA6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97D5-BA24-426C-BA51-5B6812A4EF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3A21-D9E1-48DC-8995-C935F38EED75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1F368-A2CC-4064-9331-D6F2795507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8E4FD-A0ED-43FE-8B69-76945BC5612B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C338-8C6F-4346-A247-866D8EBC3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16BA5-86C1-4421-8DF8-0484986534C2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AB06E-E4B5-4710-952D-9CBCF70BC7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AF0086-6945-43FA-BF7F-434228907EF7}" type="datetimeFigureOut">
              <a:rPr lang="ru-RU"/>
              <a:pPr>
                <a:defRPr/>
              </a:pPr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72B7654-1E82-4256-A6A1-18A837C34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Объект 1"/>
          <p:cNvGraphicFramePr>
            <a:graphicFrameLocks noChangeAspect="1"/>
          </p:cNvGraphicFramePr>
          <p:nvPr/>
        </p:nvGraphicFramePr>
        <p:xfrm>
          <a:off x="1979613" y="188913"/>
          <a:ext cx="547211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726800" imgH="1628640" progId="">
                  <p:embed/>
                </p:oleObj>
              </mc:Choice>
              <mc:Fallback>
                <p:oleObj name="CorelDRAW" r:id="rId2" imgW="4726800" imgH="1628640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88913"/>
                        <a:ext cx="5472112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46112" y="2348880"/>
            <a:ext cx="7851775" cy="1800225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br>
              <a:rPr lang="ru-RU" sz="3500" dirty="0"/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Местная администрация </a:t>
            </a:r>
            <a:br>
              <a:rPr lang="ru-RU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br>
              <a:rPr lang="ru-RU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Финляндский округ</a:t>
            </a:r>
            <a:br>
              <a:rPr lang="ru-RU" sz="3700" dirty="0">
                <a:latin typeface="Times New Roman" pitchFamily="18" charset="0"/>
                <a:cs typeface="Times New Roman" pitchFamily="18" charset="0"/>
              </a:rPr>
            </a:br>
            <a:endParaRPr lang="ru-RU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8194" y="4509120"/>
            <a:ext cx="7854950" cy="18002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D0D5D94-A18E-A130-35EC-C7845CF1E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74126"/>
              </p:ext>
            </p:extLst>
          </p:nvPr>
        </p:nvGraphicFramePr>
        <p:xfrm>
          <a:off x="251520" y="476672"/>
          <a:ext cx="8568950" cy="6340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883">
                  <a:extLst>
                    <a:ext uri="{9D8B030D-6E8A-4147-A177-3AD203B41FA5}">
                      <a16:colId xmlns:a16="http://schemas.microsoft.com/office/drawing/2014/main" val="3522965212"/>
                    </a:ext>
                  </a:extLst>
                </a:gridCol>
                <a:gridCol w="1676357">
                  <a:extLst>
                    <a:ext uri="{9D8B030D-6E8A-4147-A177-3AD203B41FA5}">
                      <a16:colId xmlns:a16="http://schemas.microsoft.com/office/drawing/2014/main" val="3971597608"/>
                    </a:ext>
                  </a:extLst>
                </a:gridCol>
                <a:gridCol w="1327948">
                  <a:extLst>
                    <a:ext uri="{9D8B030D-6E8A-4147-A177-3AD203B41FA5}">
                      <a16:colId xmlns:a16="http://schemas.microsoft.com/office/drawing/2014/main" val="2652882687"/>
                    </a:ext>
                  </a:extLst>
                </a:gridCol>
                <a:gridCol w="577563">
                  <a:extLst>
                    <a:ext uri="{9D8B030D-6E8A-4147-A177-3AD203B41FA5}">
                      <a16:colId xmlns:a16="http://schemas.microsoft.com/office/drawing/2014/main" val="209221110"/>
                    </a:ext>
                  </a:extLst>
                </a:gridCol>
                <a:gridCol w="3001861">
                  <a:extLst>
                    <a:ext uri="{9D8B030D-6E8A-4147-A177-3AD203B41FA5}">
                      <a16:colId xmlns:a16="http://schemas.microsoft.com/office/drawing/2014/main" val="1459506759"/>
                    </a:ext>
                  </a:extLst>
                </a:gridCol>
                <a:gridCol w="1501338">
                  <a:extLst>
                    <a:ext uri="{9D8B030D-6E8A-4147-A177-3AD203B41FA5}">
                      <a16:colId xmlns:a16="http://schemas.microsoft.com/office/drawing/2014/main" val="291959745"/>
                    </a:ext>
                  </a:extLst>
                </a:gridCol>
              </a:tblGrid>
              <a:tr h="8729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8345492"/>
                  </a:ext>
                </a:extLst>
              </a:tr>
              <a:tr h="21003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 Narrow" panose="020B0606020202030204" pitchFamily="34" charset="0"/>
                        </a:rPr>
                        <a:t>Сквер б/н между д. 33 и д. 35 по ул. Федосеенко (10-20-16)</a:t>
                      </a:r>
                      <a:endParaRPr lang="ru-RU" sz="1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389083"/>
                  </a:ext>
                </a:extLst>
              </a:tr>
              <a:tr h="608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Осина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32+28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Удовлетворительное Спилить ствол д=28 см с отслоением коры,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 1 ствола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800338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Сквер б/н южнее д. 21, корп. 3 по пр. Маршала Блюхера (10-20-41)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945167"/>
                  </a:ext>
                </a:extLst>
              </a:tr>
              <a:tr h="431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Ива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16+8 см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 Прикорневые гнили, дупла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396685"/>
                  </a:ext>
                </a:extLst>
              </a:tr>
              <a:tr h="21003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Сквер б/н между д. 57, д. 59, д. 61 по Кондратьевскому пр. (10-20-19)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956253"/>
                  </a:ext>
                </a:extLst>
              </a:tr>
              <a:tr h="2688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Ясень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40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 Наклон 45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7775216"/>
                  </a:ext>
                </a:extLst>
              </a:tr>
              <a:tr h="21003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59, д. 63, д. 30 по ул. Федосеенко и д. 109 по пр. Металлистов (10-20-45)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062179"/>
                  </a:ext>
                </a:extLst>
              </a:tr>
              <a:tr h="431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Береза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         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0481252"/>
                  </a:ext>
                </a:extLst>
              </a:tr>
              <a:tr h="655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Рябина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         Сушь 60% суховершинность кроны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256169"/>
                  </a:ext>
                </a:extLst>
              </a:tr>
              <a:tr h="431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Тополь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Наклон 45, дупла, стволовые гнили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7631769"/>
                  </a:ext>
                </a:extLst>
              </a:tr>
              <a:tr h="6519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Рябина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20+20+ 20+20+20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Спилить 1 сухой ствол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 1 ствола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3070166"/>
                  </a:ext>
                </a:extLst>
              </a:tr>
              <a:tr h="4310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20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120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22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6BB0780-0493-0D2F-9C8D-0CC82F6CF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994005"/>
              </p:ext>
            </p:extLst>
          </p:nvPr>
        </p:nvGraphicFramePr>
        <p:xfrm>
          <a:off x="323528" y="620689"/>
          <a:ext cx="8496943" cy="5955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817">
                  <a:extLst>
                    <a:ext uri="{9D8B030D-6E8A-4147-A177-3AD203B41FA5}">
                      <a16:colId xmlns:a16="http://schemas.microsoft.com/office/drawing/2014/main" val="2339294108"/>
                    </a:ext>
                  </a:extLst>
                </a:gridCol>
                <a:gridCol w="1248375">
                  <a:extLst>
                    <a:ext uri="{9D8B030D-6E8A-4147-A177-3AD203B41FA5}">
                      <a16:colId xmlns:a16="http://schemas.microsoft.com/office/drawing/2014/main" val="53799992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00959748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70856527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77453163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35733859"/>
                    </a:ext>
                  </a:extLst>
                </a:gridCol>
              </a:tblGrid>
              <a:tr h="11521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291069"/>
                  </a:ext>
                </a:extLst>
              </a:tr>
              <a:tr h="26723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на пр. Металлистов у д. 65 (10-20-26)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591773"/>
                  </a:ext>
                </a:extLst>
              </a:tr>
              <a:tr h="614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Береза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24+18+ 10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Спилить ствол Д=18, имеющий наклон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 1 ствола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7235425"/>
                  </a:ext>
                </a:extLst>
              </a:tr>
              <a:tr h="5581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Сушь свыше 60%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5683099"/>
                  </a:ext>
                </a:extLst>
              </a:tr>
              <a:tr h="235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17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Липа 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5673473"/>
                  </a:ext>
                </a:extLst>
              </a:tr>
              <a:tr h="557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Ирга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         Наклон 45, заломы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3848510"/>
                  </a:ext>
                </a:extLst>
              </a:tr>
              <a:tr h="352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12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3601855"/>
                  </a:ext>
                </a:extLst>
              </a:tr>
              <a:tr h="847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Клен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24+24+ 20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Спилить ствол Д=24 см, имеющий расщеп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 1 ствола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9996060"/>
                  </a:ext>
                </a:extLst>
              </a:tr>
              <a:tr h="806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Тополь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70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Сушь 80%, стволовые прикорневые гнили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4163173"/>
                  </a:ext>
                </a:extLst>
              </a:tr>
              <a:tr h="557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20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871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637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4F5404F-0D18-7ADC-76CA-F23387EEA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25732"/>
              </p:ext>
            </p:extLst>
          </p:nvPr>
        </p:nvGraphicFramePr>
        <p:xfrm>
          <a:off x="251521" y="620689"/>
          <a:ext cx="8496943" cy="5842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817">
                  <a:extLst>
                    <a:ext uri="{9D8B030D-6E8A-4147-A177-3AD203B41FA5}">
                      <a16:colId xmlns:a16="http://schemas.microsoft.com/office/drawing/2014/main" val="3313533630"/>
                    </a:ext>
                  </a:extLst>
                </a:gridCol>
                <a:gridCol w="1536406">
                  <a:extLst>
                    <a:ext uri="{9D8B030D-6E8A-4147-A177-3AD203B41FA5}">
                      <a16:colId xmlns:a16="http://schemas.microsoft.com/office/drawing/2014/main" val="3024999806"/>
                    </a:ext>
                  </a:extLst>
                </a:gridCol>
                <a:gridCol w="1442653">
                  <a:extLst>
                    <a:ext uri="{9D8B030D-6E8A-4147-A177-3AD203B41FA5}">
                      <a16:colId xmlns:a16="http://schemas.microsoft.com/office/drawing/2014/main" val="3374982885"/>
                    </a:ext>
                  </a:extLst>
                </a:gridCol>
                <a:gridCol w="572709">
                  <a:extLst>
                    <a:ext uri="{9D8B030D-6E8A-4147-A177-3AD203B41FA5}">
                      <a16:colId xmlns:a16="http://schemas.microsoft.com/office/drawing/2014/main" val="3883589137"/>
                    </a:ext>
                  </a:extLst>
                </a:gridCol>
                <a:gridCol w="2976636">
                  <a:extLst>
                    <a:ext uri="{9D8B030D-6E8A-4147-A177-3AD203B41FA5}">
                      <a16:colId xmlns:a16="http://schemas.microsoft.com/office/drawing/2014/main" val="1223188045"/>
                    </a:ext>
                  </a:extLst>
                </a:gridCol>
                <a:gridCol w="1488722">
                  <a:extLst>
                    <a:ext uri="{9D8B030D-6E8A-4147-A177-3AD203B41FA5}">
                      <a16:colId xmlns:a16="http://schemas.microsoft.com/office/drawing/2014/main" val="2694768137"/>
                    </a:ext>
                  </a:extLst>
                </a:gridCol>
              </a:tblGrid>
              <a:tr h="11521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043348"/>
                  </a:ext>
                </a:extLst>
              </a:tr>
              <a:tr h="28087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на Полюстровском пр. между д. 15 и д. 19, корп. 1 (10-20-25)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040499"/>
                  </a:ext>
                </a:extLst>
              </a:tr>
              <a:tr h="3635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Тополь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32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1885726"/>
                  </a:ext>
                </a:extLst>
              </a:tr>
              <a:tr h="353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915287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32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109716"/>
                  </a:ext>
                </a:extLst>
              </a:tr>
              <a:tr h="510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Черемуха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Прикорневые гнили, наклон 45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391106"/>
                  </a:ext>
                </a:extLst>
              </a:tr>
              <a:tr h="363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27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377044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12+10+ 10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400682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Рябина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20+20+6+6+6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Спилить сухие стволы 6+6+6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 3-х стволов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018983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60%, голландская болезнь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934432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70%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4844362"/>
                  </a:ext>
                </a:extLst>
              </a:tr>
              <a:tr h="585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Ясень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28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Наклон 45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9071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22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27D1813-8E62-C812-C6A6-29DC8FD13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613519"/>
              </p:ext>
            </p:extLst>
          </p:nvPr>
        </p:nvGraphicFramePr>
        <p:xfrm>
          <a:off x="323528" y="620688"/>
          <a:ext cx="8496945" cy="5940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817">
                  <a:extLst>
                    <a:ext uri="{9D8B030D-6E8A-4147-A177-3AD203B41FA5}">
                      <a16:colId xmlns:a16="http://schemas.microsoft.com/office/drawing/2014/main" val="2254450132"/>
                    </a:ext>
                  </a:extLst>
                </a:gridCol>
                <a:gridCol w="2039622">
                  <a:extLst>
                    <a:ext uri="{9D8B030D-6E8A-4147-A177-3AD203B41FA5}">
                      <a16:colId xmlns:a16="http://schemas.microsoft.com/office/drawing/2014/main" val="2278235351"/>
                    </a:ext>
                  </a:extLst>
                </a:gridCol>
                <a:gridCol w="939438">
                  <a:extLst>
                    <a:ext uri="{9D8B030D-6E8A-4147-A177-3AD203B41FA5}">
                      <a16:colId xmlns:a16="http://schemas.microsoft.com/office/drawing/2014/main" val="3296604078"/>
                    </a:ext>
                  </a:extLst>
                </a:gridCol>
                <a:gridCol w="572710">
                  <a:extLst>
                    <a:ext uri="{9D8B030D-6E8A-4147-A177-3AD203B41FA5}">
                      <a16:colId xmlns:a16="http://schemas.microsoft.com/office/drawing/2014/main" val="2006851090"/>
                    </a:ext>
                  </a:extLst>
                </a:gridCol>
                <a:gridCol w="2976635">
                  <a:extLst>
                    <a:ext uri="{9D8B030D-6E8A-4147-A177-3AD203B41FA5}">
                      <a16:colId xmlns:a16="http://schemas.microsoft.com/office/drawing/2014/main" val="1380381287"/>
                    </a:ext>
                  </a:extLst>
                </a:gridCol>
                <a:gridCol w="1488723">
                  <a:extLst>
                    <a:ext uri="{9D8B030D-6E8A-4147-A177-3AD203B41FA5}">
                      <a16:colId xmlns:a16="http://schemas.microsoft.com/office/drawing/2014/main" val="248133818"/>
                    </a:ext>
                  </a:extLst>
                </a:gridCol>
              </a:tblGrid>
              <a:tr h="985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extLst>
                  <a:ext uri="{0D108BD9-81ED-4DB2-BD59-A6C34878D82A}">
                    <a16:rowId xmlns:a16="http://schemas.microsoft.com/office/drawing/2014/main" val="2125072499"/>
                  </a:ext>
                </a:extLst>
              </a:tr>
              <a:tr h="23177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на ул. Федосеенко между д. 30, д. 32, д. 34, д. 36 (10-20-37)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934571"/>
                  </a:ext>
                </a:extLst>
              </a:tr>
              <a:tr h="232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Тополь</a:t>
                      </a: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3731624587"/>
                  </a:ext>
                </a:extLst>
              </a:tr>
              <a:tr h="23177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tabLst>
                          <a:tab pos="2872105" algn="l"/>
                        </a:tabLst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81, корп. 1, д. 77, корп. 3, и д. 81, корп. 2, по Кондратьевскому пр. (10-20-12)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540630"/>
                  </a:ext>
                </a:extLst>
              </a:tr>
              <a:tr h="483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34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50%, голландская болезнь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2801231514"/>
                  </a:ext>
                </a:extLst>
              </a:tr>
              <a:tr h="262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1148430857"/>
                  </a:ext>
                </a:extLst>
              </a:tr>
              <a:tr h="277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1491586571"/>
                  </a:ext>
                </a:extLst>
              </a:tr>
              <a:tr h="23177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9, д. 11 по Бестужевской ул. и д. 85, корп. 2, по Кондратьевскому пр. (10-20-51)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798800"/>
                  </a:ext>
                </a:extLst>
              </a:tr>
              <a:tr h="572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Рябина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Стволовые гнили, дупло, расщеп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2098747112"/>
                  </a:ext>
                </a:extLst>
              </a:tr>
              <a:tr h="23177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17, д. 23 по Бестужевской ул. и д. 12, д. 14, д. 16 по Герасимовской ул. (10-20-38)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396281"/>
                  </a:ext>
                </a:extLst>
              </a:tr>
              <a:tr h="551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Рябина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20+20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Сушь 60%, отслоение коры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42798462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39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Черемуха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Наклон 45, стволовые, прикорневые гнили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3457094988"/>
                  </a:ext>
                </a:extLst>
              </a:tr>
              <a:tr h="23177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27, д. 29 по Бестужевской ул. и д. 16, д. 18 по Герасимовской ул. (10-20-9)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254695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Береза 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36 см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Сушь 60%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42" marR="67842" marT="0" marB="0" anchor="ctr"/>
                </a:tc>
                <a:extLst>
                  <a:ext uri="{0D108BD9-81ED-4DB2-BD59-A6C34878D82A}">
                    <a16:rowId xmlns:a16="http://schemas.microsoft.com/office/drawing/2014/main" val="3419212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902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1B6BA4C-05CC-9CC0-1AF5-0309532BC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760051"/>
              </p:ext>
            </p:extLst>
          </p:nvPr>
        </p:nvGraphicFramePr>
        <p:xfrm>
          <a:off x="251521" y="620688"/>
          <a:ext cx="8640958" cy="6135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949">
                  <a:extLst>
                    <a:ext uri="{9D8B030D-6E8A-4147-A177-3AD203B41FA5}">
                      <a16:colId xmlns:a16="http://schemas.microsoft.com/office/drawing/2014/main" val="2515762774"/>
                    </a:ext>
                  </a:extLst>
                </a:gridCol>
                <a:gridCol w="2074191">
                  <a:extLst>
                    <a:ext uri="{9D8B030D-6E8A-4147-A177-3AD203B41FA5}">
                      <a16:colId xmlns:a16="http://schemas.microsoft.com/office/drawing/2014/main" val="528054667"/>
                    </a:ext>
                  </a:extLst>
                </a:gridCol>
                <a:gridCol w="955360">
                  <a:extLst>
                    <a:ext uri="{9D8B030D-6E8A-4147-A177-3AD203B41FA5}">
                      <a16:colId xmlns:a16="http://schemas.microsoft.com/office/drawing/2014/main" val="2579668758"/>
                    </a:ext>
                  </a:extLst>
                </a:gridCol>
                <a:gridCol w="582416">
                  <a:extLst>
                    <a:ext uri="{9D8B030D-6E8A-4147-A177-3AD203B41FA5}">
                      <a16:colId xmlns:a16="http://schemas.microsoft.com/office/drawing/2014/main" val="1340064659"/>
                    </a:ext>
                  </a:extLst>
                </a:gridCol>
                <a:gridCol w="3027088">
                  <a:extLst>
                    <a:ext uri="{9D8B030D-6E8A-4147-A177-3AD203B41FA5}">
                      <a16:colId xmlns:a16="http://schemas.microsoft.com/office/drawing/2014/main" val="1836927809"/>
                    </a:ext>
                  </a:extLst>
                </a:gridCol>
                <a:gridCol w="1513954">
                  <a:extLst>
                    <a:ext uri="{9D8B030D-6E8A-4147-A177-3AD203B41FA5}">
                      <a16:colId xmlns:a16="http://schemas.microsoft.com/office/drawing/2014/main" val="3785516074"/>
                    </a:ext>
                  </a:extLst>
                </a:gridCol>
              </a:tblGrid>
              <a:tr h="973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775249"/>
                  </a:ext>
                </a:extLst>
              </a:tr>
              <a:tr h="2341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во дворе д. 33 по ул. Комсомола (10-20-24)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322322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Лиственница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5826338"/>
                  </a:ext>
                </a:extLst>
              </a:tr>
              <a:tr h="2341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Сквер б/н между д. 14, д. 16, д. 18 по ул. Федосеенко и д. 118 по пр. Металлистов (10-20-20)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394983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Ясень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Наклон 45 на д/</a:t>
                      </a:r>
                      <a:r>
                        <a:rPr lang="ru-RU" sz="1600" dirty="0" err="1">
                          <a:effectLst/>
                          <a:latin typeface="Arial Narrow" panose="020B0606020202030204" pitchFamily="34" charset="0"/>
                        </a:rPr>
                        <a:t>пл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0531"/>
                  </a:ext>
                </a:extLst>
              </a:tr>
              <a:tr h="2341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пр. Металлистов д. 102, у к/пл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294184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Тополь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5357301"/>
                  </a:ext>
                </a:extLst>
              </a:tr>
              <a:tr h="2341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tabLst>
                          <a:tab pos="2449195" algn="l"/>
                        </a:tabLst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пр. Металлистов, д. 71 лит. Б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366613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Тополь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982269"/>
                  </a:ext>
                </a:extLst>
              </a:tr>
              <a:tr h="2341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ул. Федосеенко, д. 35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802624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16+2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80%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6506652"/>
                  </a:ext>
                </a:extLst>
              </a:tr>
              <a:tr h="2341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пр. Маршала Блюхера д. 29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710172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9618672"/>
                  </a:ext>
                </a:extLst>
              </a:tr>
              <a:tr h="2341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Кондратьевский пр., д. 53 – пр. Металлистов д. 111, у к/пл.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23094"/>
                  </a:ext>
                </a:extLst>
              </a:tr>
              <a:tr h="480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47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Наклон 45, прикорневые гнили, дупло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5791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41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4CED203-AF6E-4C0D-E02F-9E7C4EB29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78431"/>
              </p:ext>
            </p:extLst>
          </p:nvPr>
        </p:nvGraphicFramePr>
        <p:xfrm>
          <a:off x="323528" y="764704"/>
          <a:ext cx="8496943" cy="5832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817">
                  <a:extLst>
                    <a:ext uri="{9D8B030D-6E8A-4147-A177-3AD203B41FA5}">
                      <a16:colId xmlns:a16="http://schemas.microsoft.com/office/drawing/2014/main" val="2785234093"/>
                    </a:ext>
                  </a:extLst>
                </a:gridCol>
                <a:gridCol w="2039621">
                  <a:extLst>
                    <a:ext uri="{9D8B030D-6E8A-4147-A177-3AD203B41FA5}">
                      <a16:colId xmlns:a16="http://schemas.microsoft.com/office/drawing/2014/main" val="862883125"/>
                    </a:ext>
                  </a:extLst>
                </a:gridCol>
                <a:gridCol w="939438">
                  <a:extLst>
                    <a:ext uri="{9D8B030D-6E8A-4147-A177-3AD203B41FA5}">
                      <a16:colId xmlns:a16="http://schemas.microsoft.com/office/drawing/2014/main" val="88640841"/>
                    </a:ext>
                  </a:extLst>
                </a:gridCol>
                <a:gridCol w="572710">
                  <a:extLst>
                    <a:ext uri="{9D8B030D-6E8A-4147-A177-3AD203B41FA5}">
                      <a16:colId xmlns:a16="http://schemas.microsoft.com/office/drawing/2014/main" val="418307746"/>
                    </a:ext>
                  </a:extLst>
                </a:gridCol>
                <a:gridCol w="2976635">
                  <a:extLst>
                    <a:ext uri="{9D8B030D-6E8A-4147-A177-3AD203B41FA5}">
                      <a16:colId xmlns:a16="http://schemas.microsoft.com/office/drawing/2014/main" val="3935977007"/>
                    </a:ext>
                  </a:extLst>
                </a:gridCol>
                <a:gridCol w="1488722">
                  <a:extLst>
                    <a:ext uri="{9D8B030D-6E8A-4147-A177-3AD203B41FA5}">
                      <a16:colId xmlns:a16="http://schemas.microsoft.com/office/drawing/2014/main" val="3792218570"/>
                    </a:ext>
                  </a:extLst>
                </a:gridCol>
              </a:tblGrid>
              <a:tr h="1293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5358501"/>
                  </a:ext>
                </a:extLst>
              </a:tr>
              <a:tr h="638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7727987"/>
                  </a:ext>
                </a:extLst>
              </a:tr>
              <a:tr h="311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Кондратьевскому пр., д. 83 корп. 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527762"/>
                  </a:ext>
                </a:extLst>
              </a:tr>
              <a:tr h="638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8560564"/>
                  </a:ext>
                </a:extLst>
              </a:tr>
              <a:tr h="311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Кондратьевский пр., д. 83 корп. 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5399"/>
                  </a:ext>
                </a:extLst>
              </a:tr>
              <a:tr h="740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7380586"/>
                  </a:ext>
                </a:extLst>
              </a:tr>
              <a:tr h="31116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Кондратьевский пр., д. 14/10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117209"/>
                  </a:ext>
                </a:extLst>
              </a:tr>
              <a:tr h="638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Береза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28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0531603"/>
                  </a:ext>
                </a:extLst>
              </a:tr>
              <a:tr h="31116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Кондратьевский пр., д. 33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20541"/>
                  </a:ext>
                </a:extLst>
              </a:tr>
              <a:tr h="638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Клен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311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61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C30016A-7BF9-91E4-B2B4-40FCDFA36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270923"/>
              </p:ext>
            </p:extLst>
          </p:nvPr>
        </p:nvGraphicFramePr>
        <p:xfrm>
          <a:off x="179512" y="620688"/>
          <a:ext cx="8712966" cy="5885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015">
                  <a:extLst>
                    <a:ext uri="{9D8B030D-6E8A-4147-A177-3AD203B41FA5}">
                      <a16:colId xmlns:a16="http://schemas.microsoft.com/office/drawing/2014/main" val="1390407649"/>
                    </a:ext>
                  </a:extLst>
                </a:gridCol>
                <a:gridCol w="2091476">
                  <a:extLst>
                    <a:ext uri="{9D8B030D-6E8A-4147-A177-3AD203B41FA5}">
                      <a16:colId xmlns:a16="http://schemas.microsoft.com/office/drawing/2014/main" val="588629415"/>
                    </a:ext>
                  </a:extLst>
                </a:gridCol>
                <a:gridCol w="963321">
                  <a:extLst>
                    <a:ext uri="{9D8B030D-6E8A-4147-A177-3AD203B41FA5}">
                      <a16:colId xmlns:a16="http://schemas.microsoft.com/office/drawing/2014/main" val="2014423588"/>
                    </a:ext>
                  </a:extLst>
                </a:gridCol>
                <a:gridCol w="587270">
                  <a:extLst>
                    <a:ext uri="{9D8B030D-6E8A-4147-A177-3AD203B41FA5}">
                      <a16:colId xmlns:a16="http://schemas.microsoft.com/office/drawing/2014/main" val="1570349176"/>
                    </a:ext>
                  </a:extLst>
                </a:gridCol>
                <a:gridCol w="3052313">
                  <a:extLst>
                    <a:ext uri="{9D8B030D-6E8A-4147-A177-3AD203B41FA5}">
                      <a16:colId xmlns:a16="http://schemas.microsoft.com/office/drawing/2014/main" val="3767628582"/>
                    </a:ext>
                  </a:extLst>
                </a:gridCol>
                <a:gridCol w="1526571">
                  <a:extLst>
                    <a:ext uri="{9D8B030D-6E8A-4147-A177-3AD203B41FA5}">
                      <a16:colId xmlns:a16="http://schemas.microsoft.com/office/drawing/2014/main" val="2993798867"/>
                    </a:ext>
                  </a:extLst>
                </a:gridCol>
              </a:tblGrid>
              <a:tr h="9790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7045244"/>
                  </a:ext>
                </a:extLst>
              </a:tr>
              <a:tr h="23557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Пискаревский пр., д. 18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981110"/>
                  </a:ext>
                </a:extLst>
              </a:tr>
              <a:tr h="320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54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24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73645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Боярышник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Неудовлетворительное. Сушь 100%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1303284"/>
                  </a:ext>
                </a:extLst>
              </a:tr>
              <a:tr h="48340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24, д. 26, д. 30 по Замшиной ул., д. 21, д. 25, д. 27 по ул. Федосеенко и д. 99 по пр. Металлистов (10-20-17)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22746"/>
                  </a:ext>
                </a:extLst>
              </a:tr>
              <a:tr h="483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Аварийное. Ветровальное. Сломан ствол на высоте около 6м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0958730"/>
                  </a:ext>
                </a:extLst>
              </a:tr>
              <a:tr h="23557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31, корп. 3 и д. 31 корп. 4 по Замшиной ул. (10-20-27)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92631"/>
                  </a:ext>
                </a:extLst>
              </a:tr>
              <a:tr h="731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57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Черемуха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40+40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Аварийное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 ствол ветровальный прикорневые гнили, дупла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9440094"/>
                  </a:ext>
                </a:extLst>
              </a:tr>
              <a:tr h="23557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Бестужевская ул., д. 15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45123"/>
                  </a:ext>
                </a:extLst>
              </a:tr>
              <a:tr h="483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Ясень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Неудовлетворительное. Наклон 45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7420572"/>
                  </a:ext>
                </a:extLst>
              </a:tr>
              <a:tr h="23557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Сквер б/н между д. 14, д. 16, д. 18 по ул. Федосеенко и д. 118 по пр. Металлистов (10-20-20)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247372"/>
                  </a:ext>
                </a:extLst>
              </a:tr>
              <a:tr h="9790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59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Ясень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Аварийное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Утрата целостности ствола, стволовые гнили, наклон.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 ствол ветровальный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7350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7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Бестужевская ул., д.27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88718-BEFA-20E5-3EA2-321B5BD6A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40" y="999387"/>
            <a:ext cx="3723879" cy="49651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943DF-EF22-D95B-68F0-2EBAC6EB6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1" y="999387"/>
            <a:ext cx="3723878" cy="49651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д.81/1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49320-42D9-2CAC-7EBE-1F775FA4B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42" y="1068098"/>
            <a:ext cx="3717063" cy="4956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6A920-FA80-67C2-1CA8-46AC877E6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051512"/>
            <a:ext cx="3717063" cy="49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Замшина ул., д.38-40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2A1EFD-4EF0-904C-CC4A-CA0B73AFE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20601"/>
          <a:stretch/>
        </p:blipFill>
        <p:spPr>
          <a:xfrm>
            <a:off x="1639568" y="1137436"/>
            <a:ext cx="6029963" cy="48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464495"/>
          </a:xfrm>
        </p:spPr>
        <p:txBody>
          <a:bodyPr/>
          <a:lstStyle/>
          <a:p>
            <a:pPr marL="273050" indent="-273050">
              <a:spcBef>
                <a:spcPct val="20000"/>
              </a:spcBef>
              <a:defRPr/>
            </a:pPr>
            <a:r>
              <a:rPr lang="ru-RU" sz="3200" b="1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>Организация работ по компенсационному озеленению территорий муниципального образования Финляндский округ в 2022 году</a:t>
            </a:r>
            <a:br>
              <a:rPr lang="ru-RU" sz="3200" b="1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ru-RU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Федосеенко ул., д.33-35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392C0D-8D81-FC9C-FE2D-CD4DE0FD3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9" y="1042424"/>
            <a:ext cx="3680141" cy="4906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559B9E-D4EF-D347-0C36-995255503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7" y="1042425"/>
            <a:ext cx="3680141" cy="49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3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д.57-59-61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F3A0C-71C9-C262-ED18-6E3AC74522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6" y="1037693"/>
            <a:ext cx="3762671" cy="50168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1154E-6FCD-B8FA-43E2-25A4BA0CD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18551"/>
          <a:stretch/>
        </p:blipFill>
        <p:spPr>
          <a:xfrm>
            <a:off x="4225899" y="1433466"/>
            <a:ext cx="4634385" cy="399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1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903F10-9ECE-1404-7A15-8DEDFAE81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26846"/>
          <a:stretch/>
        </p:blipFill>
        <p:spPr>
          <a:xfrm>
            <a:off x="2735796" y="920598"/>
            <a:ext cx="3672408" cy="4966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D69BC0A-7975-E416-631D-9D5D2AD2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Снос пней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2F8D88C-A2D6-B316-61B5-17C77E0DC30B}"/>
              </a:ext>
            </a:extLst>
          </p:cNvPr>
          <p:cNvSpPr txBox="1">
            <a:spLocks/>
          </p:cNvSpPr>
          <p:nvPr/>
        </p:nvSpPr>
        <p:spPr bwMode="auto">
          <a:xfrm>
            <a:off x="539750" y="5887248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д.57-59-61</a:t>
            </a:r>
          </a:p>
        </p:txBody>
      </p:sp>
    </p:spTree>
    <p:extLst>
      <p:ext uri="{BB962C8B-B14F-4D97-AF65-F5344CB8AC3E}">
        <p14:creationId xmlns:p14="http://schemas.microsoft.com/office/powerpoint/2010/main" val="257593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Федосеенко ул., д.12-14-18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F24FEF-2737-4F07-34C8-757400D3C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/>
          <a:stretch/>
        </p:blipFill>
        <p:spPr>
          <a:xfrm>
            <a:off x="755576" y="1175917"/>
            <a:ext cx="3227395" cy="46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23FEFB-89D3-86A8-0457-21E4124E81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4"/>
          <a:stretch/>
        </p:blipFill>
        <p:spPr>
          <a:xfrm>
            <a:off x="5076056" y="1175917"/>
            <a:ext cx="321850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78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6A4B7B-D6AF-8DE0-EF78-6B9AC4B32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/>
          <a:stretch/>
        </p:blipFill>
        <p:spPr>
          <a:xfrm>
            <a:off x="912557" y="1164096"/>
            <a:ext cx="3227396" cy="46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96A1FC-9E7F-450C-47CE-A740013B0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4"/>
          <a:stretch/>
        </p:blipFill>
        <p:spPr>
          <a:xfrm>
            <a:off x="5004048" y="1164096"/>
            <a:ext cx="3218509" cy="4680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2CB52CB-E4F3-10D0-7986-577C3B13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3405B18-B385-719C-E520-395250C4CC70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Федосеенко ул., д.12-14-18</a:t>
            </a:r>
          </a:p>
        </p:txBody>
      </p:sp>
    </p:spTree>
    <p:extLst>
      <p:ext uri="{BB962C8B-B14F-4D97-AF65-F5344CB8AC3E}">
        <p14:creationId xmlns:p14="http://schemas.microsoft.com/office/powerpoint/2010/main" val="718239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5079A4-1F96-7868-F8DD-674996993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6501" b="12999"/>
          <a:stretch/>
        </p:blipFill>
        <p:spPr>
          <a:xfrm>
            <a:off x="2946157" y="881844"/>
            <a:ext cx="3251687" cy="509431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A659619-E4F9-7D9B-8345-AA89ACB6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Снос пней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935386-C02D-E1A7-6653-F8C8EB72DF8D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Федосеенко ул., д.12-14-18</a:t>
            </a:r>
          </a:p>
        </p:txBody>
      </p:sp>
    </p:spTree>
    <p:extLst>
      <p:ext uri="{BB962C8B-B14F-4D97-AF65-F5344CB8AC3E}">
        <p14:creationId xmlns:p14="http://schemas.microsoft.com/office/powerpoint/2010/main" val="1098802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Полюстровский пр., д.15-19/1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FD1C04-47C7-62BB-12CD-3930126D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6" y="1141917"/>
            <a:ext cx="3510000" cy="46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75D3EE-0A51-DEC7-E068-B88EDDD17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41917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65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1916A5E-0C4B-F667-77EE-A24C38DFFAA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/>
              <a:t>Снос деревьев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6847B22-E885-5608-D3A9-547448835928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Полюстровский пр., д.15-19/1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0051C-4FE5-0522-C928-B0C70F401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6140"/>
            <a:ext cx="3510000" cy="46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F381E8-3EDA-EECF-4D50-57CEEA44D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02" y="1206140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6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Металлистов пр., д.61-61/2-63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B3A8B4-A621-3166-DC36-F5A21F44F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2701"/>
          <a:stretch/>
        </p:blipFill>
        <p:spPr>
          <a:xfrm>
            <a:off x="539750" y="2132856"/>
            <a:ext cx="4122674" cy="2885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4FC111-C2CF-FCE3-3BB0-5F5215090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52" y="1412776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1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BCA0FA0-CD47-3A90-25CC-E5E4A674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3D9D9A9-1244-53C4-9EE3-3E9FD4E6F684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Металлистов пр., д.61-61/2-63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767667B-9AC5-FE65-A446-3684FE1ED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/>
          <a:stretch/>
        </p:blipFill>
        <p:spPr>
          <a:xfrm>
            <a:off x="1839827" y="1283158"/>
            <a:ext cx="546434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36512" y="260648"/>
            <a:ext cx="89279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dirty="0">
                <a:latin typeface="+mn-lt"/>
                <a:cs typeface="+mn-cs"/>
              </a:rPr>
              <a:t>Адресная программа посадки зеленых насаждений в 2022 году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AA03B88-17B8-A948-7635-95958FD28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473566"/>
              </p:ext>
            </p:extLst>
          </p:nvPr>
        </p:nvGraphicFramePr>
        <p:xfrm>
          <a:off x="395536" y="836712"/>
          <a:ext cx="8352928" cy="5899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3900">
                  <a:extLst>
                    <a:ext uri="{9D8B030D-6E8A-4147-A177-3AD203B41FA5}">
                      <a16:colId xmlns:a16="http://schemas.microsoft.com/office/drawing/2014/main" val="2463331322"/>
                    </a:ext>
                  </a:extLst>
                </a:gridCol>
                <a:gridCol w="6530568">
                  <a:extLst>
                    <a:ext uri="{9D8B030D-6E8A-4147-A177-3AD203B41FA5}">
                      <a16:colId xmlns:a16="http://schemas.microsoft.com/office/drawing/2014/main" val="2232067672"/>
                    </a:ext>
                  </a:extLst>
                </a:gridCol>
                <a:gridCol w="1152718">
                  <a:extLst>
                    <a:ext uri="{9D8B030D-6E8A-4147-A177-3AD203B41FA5}">
                      <a16:colId xmlns:a16="http://schemas.microsoft.com/office/drawing/2014/main" val="2340368682"/>
                    </a:ext>
                  </a:extLst>
                </a:gridCol>
                <a:gridCol w="135742">
                  <a:extLst>
                    <a:ext uri="{9D8B030D-6E8A-4147-A177-3AD203B41FA5}">
                      <a16:colId xmlns:a16="http://schemas.microsoft.com/office/drawing/2014/main" val="355908589"/>
                    </a:ext>
                  </a:extLst>
                </a:gridCol>
              </a:tblGrid>
              <a:tr h="516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Порода дерева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65480" algn="l"/>
                          <a:tab pos="1276985" algn="ctr"/>
                        </a:tabLs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(шт.)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7552127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x-none" sz="1600" b="1" kern="150" dirty="0">
                          <a:effectLst/>
                          <a:latin typeface="Arial Narrow" panose="020B0606020202030204" pitchFamily="34" charset="0"/>
                        </a:rPr>
                        <a:t>Сквер б/н между д. 9 и д. 11 по Полюстровскому пр. (10-20-2)</a:t>
                      </a:r>
                      <a:endParaRPr lang="ru-RU" sz="1600" b="1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698159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Ясень обыкновенный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1625032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на Кондратьевском пр., д. 83, корп. 1 (10-20-6)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546255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Береза повислая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6446268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Клен Гиннала (красный)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0831616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Клен остролистый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1163671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между д. 27, д. 29 по </a:t>
                      </a:r>
                      <a:r>
                        <a:rPr lang="ru-RU" sz="1600" kern="150" dirty="0" err="1">
                          <a:effectLst/>
                          <a:latin typeface="Arial Narrow" panose="020B0606020202030204" pitchFamily="34" charset="0"/>
                        </a:rPr>
                        <a:t>Бестужевской</a:t>
                      </a: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 ул. и д. 16, д. 18 по </a:t>
                      </a:r>
                      <a:r>
                        <a:rPr lang="ru-RU" sz="1600" kern="150" dirty="0" err="1">
                          <a:effectLst/>
                          <a:latin typeface="Arial Narrow" panose="020B0606020202030204" pitchFamily="34" charset="0"/>
                        </a:rPr>
                        <a:t>Герасимовской</a:t>
                      </a: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 ул. (10-20-9)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199778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Береза повислая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2165600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между д. 81, корп. 1, д. 77, корп. 3, и д. 81, корп. 2, по Кондратьевскому пр. (10-20-12)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190836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Рябина обыкновенная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197176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между д. 79, д. 81, корп. 1, и д. 83, корп. 1, по Кондратьевскому пр. (10-20-13)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224838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Рябина обыкновенная 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0385005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между д. 33 и д. 35 по ул. Федосеенко (10-20-16)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774726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Клен Гиннала (красный)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1379103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Ива ломкая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145026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между д. 59, д. 63, д. 30 по ул. Федосеенко и д. 109 по пр. Металлистов (10-20-45)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286836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Ясень обыкновенный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1943184"/>
                  </a:ext>
                </a:extLst>
              </a:tr>
              <a:tr h="249714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Сквер б/н между д. 9, д. 11 по </a:t>
                      </a:r>
                      <a:r>
                        <a:rPr lang="ru-RU" sz="1600" kern="150" dirty="0" err="1">
                          <a:effectLst/>
                          <a:latin typeface="Arial Narrow" panose="020B0606020202030204" pitchFamily="34" charset="0"/>
                        </a:rPr>
                        <a:t>Бестужевской</a:t>
                      </a:r>
                      <a:r>
                        <a:rPr lang="ru-RU" sz="1600" kern="150" dirty="0">
                          <a:effectLst/>
                          <a:latin typeface="Arial Narrow" panose="020B0606020202030204" pitchFamily="34" charset="0"/>
                        </a:rPr>
                        <a:t> ул. и д. 85, корп. 2, по Кондратьевскому пр. (10-20-51)</a:t>
                      </a:r>
                      <a:endParaRPr lang="ru-RU" sz="160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592140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Клен Гиннала (красный)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4037760"/>
                  </a:ext>
                </a:extLst>
              </a:tr>
              <a:tr h="24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50" dirty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ru-RU" sz="1600" b="0" kern="150" dirty="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9622855"/>
                  </a:ext>
                </a:extLst>
              </a:tr>
              <a:tr h="249714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ИТОГО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>
                          <a:effectLst/>
                          <a:latin typeface="Arial Narrow" panose="020B0606020202030204" pitchFamily="34" charset="0"/>
                        </a:rPr>
                        <a:t>60 шт.</a:t>
                      </a:r>
                      <a:endParaRPr lang="ru-RU" sz="1600" kern="150"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110968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Замшина ул., д.31/3-31/4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EB110A-1FAB-1260-9F50-B48E839ED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6900"/>
          <a:stretch/>
        </p:blipFill>
        <p:spPr>
          <a:xfrm>
            <a:off x="1424186" y="1094827"/>
            <a:ext cx="6100142" cy="47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7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Герасимовская ул., д.16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A321D-210D-CDD1-A94D-55FEC6C2D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0" y="1330457"/>
            <a:ext cx="3456384" cy="4608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2B9BA1-F94B-FF27-0355-306C4EAD9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30457"/>
            <a:ext cx="3471851" cy="46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13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д.59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8DC72A-13DD-31AF-ECE6-E072B4F7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43000"/>
            <a:ext cx="3510000" cy="46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11FDA0-4189-9EBC-9987-A5A4F9BAC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30" y="1156996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00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FFCAD6-086C-69F0-A4C4-1796AAB218CF}"/>
              </a:ext>
            </a:extLst>
          </p:cNvPr>
          <p:cNvGrpSpPr/>
          <p:nvPr/>
        </p:nvGrpSpPr>
        <p:grpSpPr>
          <a:xfrm>
            <a:off x="827584" y="1417638"/>
            <a:ext cx="7331320" cy="4682210"/>
            <a:chOff x="563269" y="1937075"/>
            <a:chExt cx="7331320" cy="468221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A1C2BB4-11F0-EA54-0480-F11CF7B65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69" y="1939285"/>
              <a:ext cx="3510001" cy="4680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607017D-9CE3-E49D-AC72-622B1A68E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"/>
            <a:stretch/>
          </p:blipFill>
          <p:spPr>
            <a:xfrm>
              <a:off x="4601165" y="1937075"/>
              <a:ext cx="3293424" cy="4680000"/>
            </a:xfrm>
            <a:prstGeom prst="rect">
              <a:avLst/>
            </a:prstGeom>
          </p:spPr>
        </p:pic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655CE98-2739-14B2-A3D5-1D958BAA7811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д.59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5A17212-E0C3-9939-5106-2398FD10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Снос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390185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Герасимовская ул., д.3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C2A18-44F3-8324-2668-70C9F0DA2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29000"/>
          <a:stretch/>
        </p:blipFill>
        <p:spPr>
          <a:xfrm>
            <a:off x="1187616" y="758452"/>
            <a:ext cx="6786229" cy="5415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д.83/2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2510E-2410-4B74-D812-EECBCAABD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6" y="764704"/>
            <a:ext cx="4014343" cy="53524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5A6380-F751-AD37-AAEE-ACDC7DC1C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2" y="764704"/>
            <a:ext cx="4014343" cy="53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6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Бестужевская ул., д.27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297646-F809-2E8C-836D-6AB1C0D32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14400"/>
            <a:ext cx="3921900" cy="522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B09DB6-B0D9-761F-3DFB-8D9E671B6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6" y="814400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Федосеенко ул., д.33-35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A12AD-25DC-B82E-9E97-73ABA810E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6"/>
          <a:stretch/>
        </p:blipFill>
        <p:spPr>
          <a:xfrm>
            <a:off x="701824" y="724124"/>
            <a:ext cx="7740352" cy="54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/>
              <a:t>Кондратьевский пр., д.59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241A7-FC57-00F3-8E46-8D50B7A74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27951"/>
          <a:stretch/>
        </p:blipFill>
        <p:spPr>
          <a:xfrm>
            <a:off x="1115814" y="908720"/>
            <a:ext cx="6912570" cy="5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/>
              <a:t>Адресная программа по сносу</a:t>
            </a:r>
            <a:r>
              <a:rPr lang="en-US" sz="2000" dirty="0"/>
              <a:t>/</a:t>
            </a:r>
            <a:r>
              <a:rPr lang="ru-RU" sz="2000" dirty="0"/>
              <a:t>омоложению</a:t>
            </a:r>
            <a:r>
              <a:rPr lang="en-US" sz="2000" dirty="0"/>
              <a:t>/</a:t>
            </a:r>
            <a:r>
              <a:rPr lang="ru-RU" sz="2000" dirty="0"/>
              <a:t>обрезке деревьев, корчевки пней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E569DD5-CCBF-1F72-3B90-09B8F3FD9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009564"/>
              </p:ext>
            </p:extLst>
          </p:nvPr>
        </p:nvGraphicFramePr>
        <p:xfrm>
          <a:off x="251521" y="767082"/>
          <a:ext cx="8640958" cy="5614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949">
                  <a:extLst>
                    <a:ext uri="{9D8B030D-6E8A-4147-A177-3AD203B41FA5}">
                      <a16:colId xmlns:a16="http://schemas.microsoft.com/office/drawing/2014/main" val="232467298"/>
                    </a:ext>
                  </a:extLst>
                </a:gridCol>
                <a:gridCol w="2074191">
                  <a:extLst>
                    <a:ext uri="{9D8B030D-6E8A-4147-A177-3AD203B41FA5}">
                      <a16:colId xmlns:a16="http://schemas.microsoft.com/office/drawing/2014/main" val="3470539030"/>
                    </a:ext>
                  </a:extLst>
                </a:gridCol>
                <a:gridCol w="955360">
                  <a:extLst>
                    <a:ext uri="{9D8B030D-6E8A-4147-A177-3AD203B41FA5}">
                      <a16:colId xmlns:a16="http://schemas.microsoft.com/office/drawing/2014/main" val="2825777252"/>
                    </a:ext>
                  </a:extLst>
                </a:gridCol>
                <a:gridCol w="582416">
                  <a:extLst>
                    <a:ext uri="{9D8B030D-6E8A-4147-A177-3AD203B41FA5}">
                      <a16:colId xmlns:a16="http://schemas.microsoft.com/office/drawing/2014/main" val="3725458218"/>
                    </a:ext>
                  </a:extLst>
                </a:gridCol>
                <a:gridCol w="3027088">
                  <a:extLst>
                    <a:ext uri="{9D8B030D-6E8A-4147-A177-3AD203B41FA5}">
                      <a16:colId xmlns:a16="http://schemas.microsoft.com/office/drawing/2014/main" val="3346882452"/>
                    </a:ext>
                  </a:extLst>
                </a:gridCol>
                <a:gridCol w="1513954">
                  <a:extLst>
                    <a:ext uri="{9D8B030D-6E8A-4147-A177-3AD203B41FA5}">
                      <a16:colId xmlns:a16="http://schemas.microsoft.com/office/drawing/2014/main" val="2333806426"/>
                    </a:ext>
                  </a:extLst>
                </a:gridCol>
              </a:tblGrid>
              <a:tr h="101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r>
                        <a:rPr lang="ru-RU" sz="1600" b="0" dirty="0">
                          <a:effectLst/>
                          <a:latin typeface="Arial Narrow" panose="020B0606020202030204" pitchFamily="34" charset="0"/>
                        </a:rPr>
                        <a:t> п/п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Порода деревьев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Диаметр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деревьев (см)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Количество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>
                          <a:effectLst/>
                          <a:latin typeface="Arial Narrow" panose="020B0606020202030204" pitchFamily="34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600" b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effectLst/>
                          <a:latin typeface="Arial Narrow" panose="020B0606020202030204" pitchFamily="34" charset="0"/>
                        </a:rPr>
                        <a:t>Санитарная рубка </a:t>
                      </a:r>
                      <a:endParaRPr lang="ru-RU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2693917"/>
                  </a:ext>
                </a:extLst>
              </a:tr>
              <a:tr h="2436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Сквер б/н между д. 9 и д. 11 по Полюстровскому пр. (10-20-2)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392137"/>
                  </a:ext>
                </a:extLst>
              </a:tr>
              <a:tr h="243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8926170"/>
                  </a:ext>
                </a:extLst>
              </a:tr>
              <a:tr h="34119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Сквер б/н между д. 24, 26, 30 по </a:t>
                      </a:r>
                      <a:r>
                        <a:rPr lang="ru-RU" sz="1600" b="1" kern="1200" dirty="0" err="1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Замшиной</a:t>
                      </a: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ул., д. 21, 25, 27 по ул. Федосеенко (10-20-17)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206455"/>
                  </a:ext>
                </a:extLst>
              </a:tr>
              <a:tr h="756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Черемуха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20+20+ 20+16+ 12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Удовлетворительное Спилить наклоненный ствол Д=16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 1 ствола 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403547"/>
                  </a:ext>
                </a:extLst>
              </a:tr>
              <a:tr h="756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Ива козья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Стволовые гнили, сухобочина, следы ж/д короедов, дупла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4572359"/>
                  </a:ext>
                </a:extLst>
              </a:tr>
              <a:tr h="2436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Сквер б/н на Федосеенко ул. между д. 21 и д. 23 (10-20-46)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700840"/>
                  </a:ext>
                </a:extLst>
              </a:tr>
              <a:tr h="500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32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7904859"/>
                  </a:ext>
                </a:extLst>
              </a:tr>
              <a:tr h="2436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Сквер б/н на </a:t>
                      </a:r>
                      <a:r>
                        <a:rPr lang="ru-RU" sz="1600" b="1" kern="1200" dirty="0" err="1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Замшиной</a:t>
                      </a: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ул. между д. 26 и д. 28  (10-20-49)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59696"/>
                  </a:ext>
                </a:extLst>
              </a:tr>
              <a:tr h="243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Вяз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6+16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Неудовлетворительное          Сушь 100%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Снос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7997100"/>
                  </a:ext>
                </a:extLst>
              </a:tr>
              <a:tr h="2436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Сквер б/н между д. 38, 40 и д. 42 по ул. </a:t>
                      </a:r>
                      <a:r>
                        <a:rPr lang="ru-RU" sz="1600" b="1" kern="1200" dirty="0" err="1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Замшиной</a:t>
                      </a: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ул. (10-20-14)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288174"/>
                  </a:ext>
                </a:extLst>
              </a:tr>
              <a:tr h="500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Липа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28+32 см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</a:rPr>
                        <a:t>Удовлетворительное Спилить ствол Д=32 см, имеющий сушь 80%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</a:rPr>
                        <a:t>Снос 1 ствола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63195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2733</TotalTime>
  <Words>2228</Words>
  <Application>Microsoft Office PowerPoint</Application>
  <PresentationFormat>Экран (4:3)</PresentationFormat>
  <Paragraphs>608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Narrow</vt:lpstr>
      <vt:lpstr>Calibri</vt:lpstr>
      <vt:lpstr>Constantia</vt:lpstr>
      <vt:lpstr>Times New Roman</vt:lpstr>
      <vt:lpstr>Тема Office</vt:lpstr>
      <vt:lpstr>CorelDRAW</vt:lpstr>
      <vt:lpstr> Местная администрация  муниципального образования  Финляндский округ </vt:lpstr>
      <vt:lpstr>Организация работ по компенсационному озеленению территорий муниципального образования Финляндский округ в 2022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Снос деревьев</vt:lpstr>
      <vt:lpstr>Снос деревьев</vt:lpstr>
      <vt:lpstr>Снос деревьев</vt:lpstr>
      <vt:lpstr>Снос деревьев</vt:lpstr>
      <vt:lpstr>Снос деревьев</vt:lpstr>
      <vt:lpstr>Снос пней</vt:lpstr>
      <vt:lpstr>Снос деревьев</vt:lpstr>
      <vt:lpstr>Снос деревьев</vt:lpstr>
      <vt:lpstr>Снос пней</vt:lpstr>
      <vt:lpstr>Снос деревьев</vt:lpstr>
      <vt:lpstr>Презентация PowerPoint</vt:lpstr>
      <vt:lpstr>Снос деревьев</vt:lpstr>
      <vt:lpstr>Снос деревьев</vt:lpstr>
      <vt:lpstr>Снос деревьев</vt:lpstr>
      <vt:lpstr>Снос деревьев</vt:lpstr>
      <vt:lpstr>Снос деревьев</vt:lpstr>
      <vt:lpstr>Снос деревьев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орготдел</dc:creator>
  <cp:lastModifiedBy>Офис 09</cp:lastModifiedBy>
  <cp:revision>145</cp:revision>
  <dcterms:created xsi:type="dcterms:W3CDTF">2012-05-08T20:01:29Z</dcterms:created>
  <dcterms:modified xsi:type="dcterms:W3CDTF">2022-09-06T13:50:34Z</dcterms:modified>
</cp:coreProperties>
</file>