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500" r:id="rId2"/>
    <p:sldId id="501" r:id="rId3"/>
    <p:sldId id="576" r:id="rId4"/>
    <p:sldId id="577" r:id="rId5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990000"/>
    <a:srgbClr val="66FF33"/>
    <a:srgbClr val="0066FF"/>
    <a:srgbClr val="FFCC00"/>
    <a:srgbClr val="00FF00"/>
    <a:srgbClr val="0000FF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25" autoAdjust="0"/>
    <p:restoredTop sz="82809" autoAdjust="0"/>
  </p:normalViewPr>
  <p:slideViewPr>
    <p:cSldViewPr>
      <p:cViewPr varScale="1">
        <p:scale>
          <a:sx n="71" d="100"/>
          <a:sy n="71" d="100"/>
        </p:scale>
        <p:origin x="2266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611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C41D0AE1-2862-470D-8B45-0A90CE650BD0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6A0CABA-B3EE-429A-BC39-3389F9B918A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C7759-4275-436F-940F-33AFE0A382F5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B1D22-CA85-46A2-8332-35E5C50C5C4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F571D-A071-4692-9B84-CF715FAE2820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9B886-A146-483C-8390-ADF899864CE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0DE50-6329-4B5F-AFA7-E9F59CC5500A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A9E54-4C9E-464C-B36F-D74EDC3DDA8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3D98F-F524-4664-82CA-6FE9AE57ED6E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7DD0F-747D-488F-BC93-B281F85AABF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FB516-ECA5-4D33-A158-2B3D70D7D08E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9999B-0C84-45EB-8544-5C1AB17F71B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Заголовок, 2 маленьких объекта и 1 большой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C6E05-28CC-4B84-A12A-798FCD3EEF7E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ED787-981A-4EE3-8BAC-C7C21272AC3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F484F-DC57-4577-A67D-4E64AFF889B6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FD1E6-58C1-406A-B648-FFC3A747AC8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61E93-7EAD-4012-B1E5-E1AFC3DF39CA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680FD-DC42-4347-BDE2-5D9F90AA32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83DCB-399C-438D-81F7-44FD30C6A055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080FA-D9CB-475A-B9B1-05C591E5689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70C26-0EB8-4917-9F6B-CDDDBDAAD35F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A4CDF-B993-4BF3-B6B2-3BB0CE38832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EACCA-1CD1-4FFC-BB6E-2A399A7CBDA6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097D5-BA24-426C-BA51-5B6812A4EF1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73A21-D9E1-48DC-8995-C935F38EED75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1F368-A2CC-4064-9331-D6F27955074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8E4FD-A0ED-43FE-8B69-76945BC5612B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1C338-8C6F-4346-A247-866D8EBC3AD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16BA5-86C1-4421-8DF8-0484986534C2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AB06E-E4B5-4710-952D-9CBCF70BC7F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AF0086-6945-43FA-BF7F-434228907EF7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72B7654-1E82-4256-A6A1-18A837C34BE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Объект 1"/>
          <p:cNvGraphicFramePr>
            <a:graphicFrameLocks noChangeAspect="1"/>
          </p:cNvGraphicFramePr>
          <p:nvPr/>
        </p:nvGraphicFramePr>
        <p:xfrm>
          <a:off x="1979613" y="188913"/>
          <a:ext cx="5472112" cy="180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4726800" imgH="1628640" progId="">
                  <p:embed/>
                </p:oleObj>
              </mc:Choice>
              <mc:Fallback>
                <p:oleObj name="CorelDRAW" r:id="rId2" imgW="4726800" imgH="1628640" progId="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188913"/>
                        <a:ext cx="5472112" cy="180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646112" y="2348880"/>
            <a:ext cx="7851775" cy="1800225"/>
          </a:xfrm>
        </p:spPr>
        <p:txBody>
          <a:bodyPr>
            <a:no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br>
              <a:rPr lang="ru-RU" sz="3500" dirty="0"/>
            </a:br>
            <a:r>
              <a:rPr lang="ru-RU" sz="3700" b="1" dirty="0">
                <a:latin typeface="Times New Roman" pitchFamily="18" charset="0"/>
                <a:cs typeface="Times New Roman" pitchFamily="18" charset="0"/>
              </a:rPr>
              <a:t>Местная администрация </a:t>
            </a:r>
            <a:br>
              <a:rPr lang="ru-RU" sz="37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700" b="1" dirty="0">
                <a:latin typeface="Times New Roman" pitchFamily="18" charset="0"/>
                <a:cs typeface="Times New Roman" pitchFamily="18" charset="0"/>
              </a:rPr>
              <a:t>муниципального образования </a:t>
            </a:r>
            <a:br>
              <a:rPr lang="ru-RU" sz="37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700" b="1" dirty="0">
                <a:latin typeface="Times New Roman" pitchFamily="18" charset="0"/>
                <a:cs typeface="Times New Roman" pitchFamily="18" charset="0"/>
              </a:rPr>
              <a:t>Финляндский округ</a:t>
            </a:r>
            <a:br>
              <a:rPr lang="ru-RU" sz="3700" dirty="0">
                <a:latin typeface="Times New Roman" pitchFamily="18" charset="0"/>
                <a:cs typeface="Times New Roman" pitchFamily="18" charset="0"/>
              </a:rPr>
            </a:br>
            <a:endParaRPr lang="ru-RU" sz="3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8194" y="4509120"/>
            <a:ext cx="7854950" cy="180022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ru-RU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2024 год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4464495"/>
          </a:xfrm>
        </p:spPr>
        <p:txBody>
          <a:bodyPr/>
          <a:lstStyle/>
          <a:p>
            <a:pPr marL="273050" indent="-273050">
              <a:spcBef>
                <a:spcPct val="20000"/>
              </a:spcBef>
              <a:defRPr/>
            </a:pP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План работ по осуществлению компенсационного озеленения территорий муниципального образования Финляндский округ                      в 2024 году</a:t>
            </a:r>
            <a:br>
              <a:rPr lang="ru-RU" sz="3200" b="1" dirty="0">
                <a:solidFill>
                  <a:prstClr val="black"/>
                </a:solidFill>
                <a:latin typeface="Constantia"/>
                <a:ea typeface="+mn-ea"/>
                <a:cs typeface="+mn-cs"/>
              </a:rPr>
            </a:br>
            <a:endParaRPr lang="ru-RU" sz="4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F2AAB324-0A6B-A86C-B661-E326B57337F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7667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работ по осуществлению компенсационного озеленения на 2024</a:t>
            </a: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B589C511-01D8-AD7D-E174-93C8B5A555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051580"/>
              </p:ext>
            </p:extLst>
          </p:nvPr>
        </p:nvGraphicFramePr>
        <p:xfrm>
          <a:off x="251520" y="476672"/>
          <a:ext cx="8640960" cy="6029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9902">
                  <a:extLst>
                    <a:ext uri="{9D8B030D-6E8A-4147-A177-3AD203B41FA5}">
                      <a16:colId xmlns:a16="http://schemas.microsoft.com/office/drawing/2014/main" val="2228876512"/>
                    </a:ext>
                  </a:extLst>
                </a:gridCol>
                <a:gridCol w="6112866">
                  <a:extLst>
                    <a:ext uri="{9D8B030D-6E8A-4147-A177-3AD203B41FA5}">
                      <a16:colId xmlns:a16="http://schemas.microsoft.com/office/drawing/2014/main" val="2201876704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1280777455"/>
                    </a:ext>
                  </a:extLst>
                </a:gridCol>
              </a:tblGrid>
              <a:tr h="360040"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работ по осуществлению компенсационного озеленения на 2024</a:t>
                      </a:r>
                    </a:p>
                  </a:txBody>
                  <a:tcPr marL="24477" marR="2447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731433"/>
                  </a:ext>
                </a:extLst>
              </a:tr>
              <a:tr h="19254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Адрес: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планируемых  к высадке зеленых насаждений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extLst>
                  <a:ext uri="{0D108BD9-81ED-4DB2-BD59-A6C34878D82A}">
                    <a16:rowId xmlns:a16="http://schemas.microsoft.com/office/drawing/2014/main" val="1731035901"/>
                  </a:ext>
                </a:extLst>
              </a:tr>
              <a:tr h="31588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ЗНОП МЗ 10-20-17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сквер б/н между д. 24, д. 26, д. 30 по </a:t>
                      </a:r>
                      <a:r>
                        <a:rPr lang="ru-RU" sz="12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Замшиной</a:t>
                      </a:r>
                      <a:r>
                        <a:rPr lang="ru-RU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ул., д. 21, д. 25, д. 27 по  ул. Федосеенко и д. 99 </a:t>
                      </a:r>
                    </a:p>
                    <a:p>
                      <a:r>
                        <a:rPr lang="ru-RU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 пр. Металлистов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extLst>
                  <a:ext uri="{0D108BD9-81ED-4DB2-BD59-A6C34878D82A}">
                    <a16:rowId xmlns:a16="http://schemas.microsoft.com/office/drawing/2014/main" val="390960642"/>
                  </a:ext>
                </a:extLst>
              </a:tr>
              <a:tr h="25845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ЗНОП МЗ 10-20-22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сквер б/н на </a:t>
                      </a:r>
                      <a:r>
                        <a:rPr lang="ru-RU" sz="12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Замшиной</a:t>
                      </a:r>
                      <a:r>
                        <a:rPr lang="ru-RU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ул. между д. 28, д.44 и д. 31 по ул. Федосеенко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extLst>
                  <a:ext uri="{0D108BD9-81ED-4DB2-BD59-A6C34878D82A}">
                    <a16:rowId xmlns:a16="http://schemas.microsoft.com/office/drawing/2014/main" val="1847736469"/>
                  </a:ext>
                </a:extLst>
              </a:tr>
              <a:tr h="236913"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ЗНОП МЗ 10-20-14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сквер б/н между д. 38, д. 40 и д. 42 по </a:t>
                      </a:r>
                      <a:r>
                        <a:rPr lang="ru-RU" sz="12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Замшиной</a:t>
                      </a:r>
                      <a:r>
                        <a:rPr lang="ru-RU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ул.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extLst>
                  <a:ext uri="{0D108BD9-81ED-4DB2-BD59-A6C34878D82A}">
                    <a16:rowId xmlns:a16="http://schemas.microsoft.com/office/drawing/2014/main" val="90667847"/>
                  </a:ext>
                </a:extLst>
              </a:tr>
              <a:tr h="23691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ЗНОП МЗ 10-20-41</a:t>
                      </a:r>
                    </a:p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сквер б/н южнее д. 21, корп. 3, по пр. Маршала Блюхера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extLst>
                  <a:ext uri="{0D108BD9-81ED-4DB2-BD59-A6C34878D82A}">
                    <a16:rowId xmlns:a16="http://schemas.microsoft.com/office/drawing/2014/main" val="2331588897"/>
                  </a:ext>
                </a:extLst>
              </a:tr>
              <a:tr h="23691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ЗНОП МЗ 10-20-19</a:t>
                      </a:r>
                    </a:p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сквер б/н между д. 57, д. 59, д. 61 по Кондратьевскому пр.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extLst>
                  <a:ext uri="{0D108BD9-81ED-4DB2-BD59-A6C34878D82A}">
                    <a16:rowId xmlns:a16="http://schemas.microsoft.com/office/drawing/2014/main" val="2552325507"/>
                  </a:ext>
                </a:extLst>
              </a:tr>
              <a:tr h="24974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ЗНОП МЗ 10-20-18</a:t>
                      </a:r>
                    </a:p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сквер б/н между д. 24, д. 26 по ул. Федосеенко и д. 103, д. 105 по пр. Металлистов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extLst>
                  <a:ext uri="{0D108BD9-81ED-4DB2-BD59-A6C34878D82A}">
                    <a16:rowId xmlns:a16="http://schemas.microsoft.com/office/drawing/2014/main" val="58825581"/>
                  </a:ext>
                </a:extLst>
              </a:tr>
              <a:tr h="23691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ЗНОП МЗ 10-20-20</a:t>
                      </a:r>
                    </a:p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сквер б/н между д. 14, д. 16, д. 18 по ул. Федосеенко и д. 118 по пр. Металлистов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extLst>
                  <a:ext uri="{0D108BD9-81ED-4DB2-BD59-A6C34878D82A}">
                    <a16:rowId xmlns:a16="http://schemas.microsoft.com/office/drawing/2014/main" val="4003779560"/>
                  </a:ext>
                </a:extLst>
              </a:tr>
              <a:tr h="17230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ЗНОП МЗ 10-20-50</a:t>
                      </a:r>
                    </a:p>
                    <a:p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сквер б/н на Кондратьевском пр., д. 85, к. 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extLst>
                  <a:ext uri="{0D108BD9-81ED-4DB2-BD59-A6C34878D82A}">
                    <a16:rowId xmlns:a16="http://schemas.microsoft.com/office/drawing/2014/main" val="2602953915"/>
                  </a:ext>
                </a:extLst>
              </a:tr>
              <a:tr h="25845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ЗНОП МЗ 10-20-51</a:t>
                      </a:r>
                    </a:p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сквер б/н между д. 9, д. 11 по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Бестужевской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ул. и д. 85, к. 2 по Кондратьевскому пр.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extLst>
                  <a:ext uri="{0D108BD9-81ED-4DB2-BD59-A6C34878D82A}">
                    <a16:rowId xmlns:a16="http://schemas.microsoft.com/office/drawing/2014/main" val="3996842016"/>
                  </a:ext>
                </a:extLst>
              </a:tr>
              <a:tr h="23691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ЗНОП МЗ 10-20-38</a:t>
                      </a:r>
                    </a:p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сквер б/н между д. 17, д. 23 по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Бестужевской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ул. и д. 12, д. 14, д. 16 по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Герасимовской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ул.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extLst>
                  <a:ext uri="{0D108BD9-81ED-4DB2-BD59-A6C34878D82A}">
                    <a16:rowId xmlns:a16="http://schemas.microsoft.com/office/drawing/2014/main" val="1581803506"/>
                  </a:ext>
                </a:extLst>
              </a:tr>
              <a:tr h="24754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ЗНОП МЗ 10-20-6</a:t>
                      </a:r>
                    </a:p>
                    <a:p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сквер б/н на Кондратьевском пр., д. 83, корп. 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extLst>
                  <a:ext uri="{0D108BD9-81ED-4DB2-BD59-A6C34878D82A}">
                    <a16:rowId xmlns:a16="http://schemas.microsoft.com/office/drawing/2014/main" val="3729496879"/>
                  </a:ext>
                </a:extLst>
              </a:tr>
              <a:tr h="25845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ЗНОП МЗ 10-20-7</a:t>
                      </a:r>
                    </a:p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сквер б/н на Кондратьевском пр., д. 77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extLst>
                  <a:ext uri="{0D108BD9-81ED-4DB2-BD59-A6C34878D82A}">
                    <a16:rowId xmlns:a16="http://schemas.microsoft.com/office/drawing/2014/main" val="1536234833"/>
                  </a:ext>
                </a:extLst>
              </a:tr>
              <a:tr h="25845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ЗНОП МЗ 10-20-4</a:t>
                      </a:r>
                    </a:p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сквер б/н на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Замшиной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ул., д. 21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extLst>
                  <a:ext uri="{0D108BD9-81ED-4DB2-BD59-A6C34878D82A}">
                    <a16:rowId xmlns:a16="http://schemas.microsoft.com/office/drawing/2014/main" val="1022748049"/>
                  </a:ext>
                </a:extLst>
              </a:tr>
            </a:tbl>
          </a:graphicData>
        </a:graphic>
      </p:graphicFrame>
      <p:sp>
        <p:nvSpPr>
          <p:cNvPr id="9" name="Rectangle 3">
            <a:extLst>
              <a:ext uri="{FF2B5EF4-FFF2-40B4-BE49-F238E27FC236}">
                <a16:creationId xmlns:a16="http://schemas.microsoft.com/office/drawing/2014/main" id="{B99FD73B-08E9-EEA5-A013-5340B5A587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2513" y="16250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320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18E31F57-A6F4-C1A8-C4A8-6931F8AB509B}"/>
              </a:ext>
            </a:extLst>
          </p:cNvPr>
          <p:cNvSpPr txBox="1">
            <a:spLocks/>
          </p:cNvSpPr>
          <p:nvPr/>
        </p:nvSpPr>
        <p:spPr>
          <a:xfrm>
            <a:off x="0" y="-21522"/>
            <a:ext cx="9144000" cy="47667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работ по осуществлению компенсационного озеленения на 2024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C2682AE4-9E2B-2857-D19A-6579E27127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261336"/>
              </p:ext>
            </p:extLst>
          </p:nvPr>
        </p:nvGraphicFramePr>
        <p:xfrm>
          <a:off x="251520" y="455150"/>
          <a:ext cx="8640960" cy="58411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9902">
                  <a:extLst>
                    <a:ext uri="{9D8B030D-6E8A-4147-A177-3AD203B41FA5}">
                      <a16:colId xmlns:a16="http://schemas.microsoft.com/office/drawing/2014/main" val="2228876512"/>
                    </a:ext>
                  </a:extLst>
                </a:gridCol>
                <a:gridCol w="6112866">
                  <a:extLst>
                    <a:ext uri="{9D8B030D-6E8A-4147-A177-3AD203B41FA5}">
                      <a16:colId xmlns:a16="http://schemas.microsoft.com/office/drawing/2014/main" val="2201876704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1280777455"/>
                    </a:ext>
                  </a:extLst>
                </a:gridCol>
              </a:tblGrid>
              <a:tr h="360040"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работ по осуществлению компенсационного озеленения на 2024</a:t>
                      </a:r>
                    </a:p>
                  </a:txBody>
                  <a:tcPr marL="24477" marR="2447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731433"/>
                  </a:ext>
                </a:extLst>
              </a:tr>
              <a:tr h="41476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Адрес: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планируемых к высадке зеленых насаждений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extLst>
                  <a:ext uri="{0D108BD9-81ED-4DB2-BD59-A6C34878D82A}">
                    <a16:rowId xmlns:a16="http://schemas.microsoft.com/office/drawing/2014/main" val="1731035901"/>
                  </a:ext>
                </a:extLst>
              </a:tr>
              <a:tr h="41476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ЗНОП МЗ 10-20-30</a:t>
                      </a:r>
                    </a:p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сквер б/н юго-восточнее д. 19 по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Замшиной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ул.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extLst>
                  <a:ext uri="{0D108BD9-81ED-4DB2-BD59-A6C34878D82A}">
                    <a16:rowId xmlns:a16="http://schemas.microsoft.com/office/drawing/2014/main" val="83363456"/>
                  </a:ext>
                </a:extLst>
              </a:tr>
              <a:tr h="41476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ЗНОП МЗ 10-20-31</a:t>
                      </a:r>
                    </a:p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сквер б/н южнее д. 9 по Ключевой ул.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extLst>
                  <a:ext uri="{0D108BD9-81ED-4DB2-BD59-A6C34878D82A}">
                    <a16:rowId xmlns:a16="http://schemas.microsoft.com/office/drawing/2014/main" val="2158727828"/>
                  </a:ext>
                </a:extLst>
              </a:tr>
              <a:tr h="43340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ЗНОП МЗ 10-20-32</a:t>
                      </a:r>
                    </a:p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сквер б/н севернее д. 65 по пр. Металлистов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extLst>
                  <a:ext uri="{0D108BD9-81ED-4DB2-BD59-A6C34878D82A}">
                    <a16:rowId xmlns:a16="http://schemas.microsoft.com/office/drawing/2014/main" val="975834813"/>
                  </a:ext>
                </a:extLst>
              </a:tr>
              <a:tr h="41476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ЗНОП МЗ 10-20-35 </a:t>
                      </a:r>
                    </a:p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сквер б/н южнее д. 15 по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Замшиной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ул.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extLst>
                  <a:ext uri="{0D108BD9-81ED-4DB2-BD59-A6C34878D82A}">
                    <a16:rowId xmlns:a16="http://schemas.microsoft.com/office/drawing/2014/main" val="196966591"/>
                  </a:ext>
                </a:extLst>
              </a:tr>
              <a:tr h="41476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ЗНОП МЗ 10-20-25</a:t>
                      </a:r>
                    </a:p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сквер б/н на Полюстровском пр. между д. 15 и д. 19, корп. 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extLst>
                  <a:ext uri="{0D108BD9-81ED-4DB2-BD59-A6C34878D82A}">
                    <a16:rowId xmlns:a16="http://schemas.microsoft.com/office/drawing/2014/main" val="235535293"/>
                  </a:ext>
                </a:extLst>
              </a:tr>
              <a:tr h="41476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ЗНОП МЗ 10-20-2</a:t>
                      </a:r>
                    </a:p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сквер б/н между д. 9 и д. 11 по Полюстровскому пр.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extLst>
                  <a:ext uri="{0D108BD9-81ED-4DB2-BD59-A6C34878D82A}">
                    <a16:rowId xmlns:a16="http://schemas.microsoft.com/office/drawing/2014/main" val="1084534536"/>
                  </a:ext>
                </a:extLst>
              </a:tr>
              <a:tr h="41476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ЗНОП МЗ 10-20-48</a:t>
                      </a:r>
                    </a:p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сквер б/н на ул. Федосеенко между д. 25, д. 27, д. 29, д. 31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extLst>
                  <a:ext uri="{0D108BD9-81ED-4DB2-BD59-A6C34878D82A}">
                    <a16:rowId xmlns:a16="http://schemas.microsoft.com/office/drawing/2014/main" val="3417914342"/>
                  </a:ext>
                </a:extLst>
              </a:tr>
              <a:tr h="207383"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Территория округа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extLst>
                  <a:ext uri="{0D108BD9-81ED-4DB2-BD59-A6C34878D82A}">
                    <a16:rowId xmlns:a16="http://schemas.microsoft.com/office/drawing/2014/main" val="959086335"/>
                  </a:ext>
                </a:extLst>
              </a:tr>
              <a:tr h="20738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Кондратьевский пр., д. 49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extLst>
                  <a:ext uri="{0D108BD9-81ED-4DB2-BD59-A6C34878D82A}">
                    <a16:rowId xmlns:a16="http://schemas.microsoft.com/office/drawing/2014/main" val="3077406369"/>
                  </a:ext>
                </a:extLst>
              </a:tr>
              <a:tr h="41476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ЗНОП МЗ 10-20-20 </a:t>
                      </a:r>
                    </a:p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сквер б/н между д. 14, д. 16, д. 18 по ул. Федосеенко и д. 118 по пр. Металлистов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extLst>
                  <a:ext uri="{0D108BD9-81ED-4DB2-BD59-A6C34878D82A}">
                    <a16:rowId xmlns:a16="http://schemas.microsoft.com/office/drawing/2014/main" val="976096856"/>
                  </a:ext>
                </a:extLst>
              </a:tr>
              <a:tr h="41476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ЗНОП МЗ 10-20-24</a:t>
                      </a:r>
                    </a:p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сквер б/н во дворе д. 33 по ул. Комсомола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extLst>
                  <a:ext uri="{0D108BD9-81ED-4DB2-BD59-A6C34878D82A}">
                    <a16:rowId xmlns:a16="http://schemas.microsoft.com/office/drawing/2014/main" val="3285254561"/>
                  </a:ext>
                </a:extLst>
              </a:tr>
              <a:tr h="20738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Полюстровский пр., д. 47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extLst>
                  <a:ext uri="{0D108BD9-81ED-4DB2-BD59-A6C34878D82A}">
                    <a16:rowId xmlns:a16="http://schemas.microsoft.com/office/drawing/2014/main" val="1503983995"/>
                  </a:ext>
                </a:extLst>
              </a:tr>
              <a:tr h="55878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Полюстровский пр., д. 41 – ул. Васенко д. 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477" marR="24477" marT="0" marB="0" anchor="ctr"/>
                </a:tc>
                <a:extLst>
                  <a:ext uri="{0D108BD9-81ED-4DB2-BD59-A6C34878D82A}">
                    <a16:rowId xmlns:a16="http://schemas.microsoft.com/office/drawing/2014/main" val="10465738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7877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3655</TotalTime>
  <Words>670</Words>
  <Application>Microsoft Office PowerPoint</Application>
  <PresentationFormat>Экран (4:3)</PresentationFormat>
  <Paragraphs>114</Paragraphs>
  <Slides>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Constantia</vt:lpstr>
      <vt:lpstr>Times New Roman</vt:lpstr>
      <vt:lpstr>Тема Office</vt:lpstr>
      <vt:lpstr>CorelDRAW</vt:lpstr>
      <vt:lpstr> Местная администрация  муниципального образования  Финляндский округ </vt:lpstr>
      <vt:lpstr>План работ по осуществлению компенсационного озеленения территорий муниципального образования Финляндский округ                      в 2024 году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орготдел</dc:creator>
  <cp:lastModifiedBy>Офис 09</cp:lastModifiedBy>
  <cp:revision>172</cp:revision>
  <dcterms:created xsi:type="dcterms:W3CDTF">2012-05-08T20:01:29Z</dcterms:created>
  <dcterms:modified xsi:type="dcterms:W3CDTF">2024-12-26T13:51:41Z</dcterms:modified>
</cp:coreProperties>
</file>