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500" r:id="rId2"/>
    <p:sldId id="501" r:id="rId3"/>
    <p:sldId id="576" r:id="rId4"/>
    <p:sldId id="577" r:id="rId5"/>
    <p:sldId id="603" r:id="rId6"/>
    <p:sldId id="578" r:id="rId7"/>
    <p:sldId id="579" r:id="rId8"/>
    <p:sldId id="580" r:id="rId9"/>
    <p:sldId id="581" r:id="rId10"/>
    <p:sldId id="582" r:id="rId11"/>
    <p:sldId id="583" r:id="rId12"/>
    <p:sldId id="584" r:id="rId13"/>
    <p:sldId id="585" r:id="rId14"/>
    <p:sldId id="586" r:id="rId15"/>
    <p:sldId id="587" r:id="rId16"/>
    <p:sldId id="588" r:id="rId17"/>
    <p:sldId id="589" r:id="rId18"/>
    <p:sldId id="590" r:id="rId19"/>
    <p:sldId id="591" r:id="rId20"/>
    <p:sldId id="592" r:id="rId21"/>
    <p:sldId id="593" r:id="rId22"/>
    <p:sldId id="594" r:id="rId23"/>
    <p:sldId id="595" r:id="rId24"/>
    <p:sldId id="596" r:id="rId25"/>
    <p:sldId id="597" r:id="rId26"/>
    <p:sldId id="598" r:id="rId27"/>
    <p:sldId id="599" r:id="rId28"/>
    <p:sldId id="600" r:id="rId29"/>
    <p:sldId id="601" r:id="rId30"/>
    <p:sldId id="602" r:id="rId31"/>
    <p:sldId id="604" r:id="rId32"/>
    <p:sldId id="605" r:id="rId33"/>
    <p:sldId id="606" r:id="rId34"/>
    <p:sldId id="607" r:id="rId35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90000"/>
    <a:srgbClr val="66FF33"/>
    <a:srgbClr val="0066FF"/>
    <a:srgbClr val="FFCC00"/>
    <a:srgbClr val="00FF00"/>
    <a:srgbClr val="0000FF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25" autoAdjust="0"/>
    <p:restoredTop sz="82809" autoAdjust="0"/>
  </p:normalViewPr>
  <p:slideViewPr>
    <p:cSldViewPr>
      <p:cViewPr varScale="1">
        <p:scale>
          <a:sx n="71" d="100"/>
          <a:sy n="71" d="100"/>
        </p:scale>
        <p:origin x="2251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1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C41D0AE1-2862-470D-8B45-0A90CE650BD0}" type="datetimeFigureOut">
              <a:rPr lang="ru-RU"/>
              <a:pPr>
                <a:defRPr/>
              </a:pPr>
              <a:t>26.12.2024</a:t>
            </a:fld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6A0CABA-B3EE-429A-BC39-3389F9B918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A0CABA-B3EE-429A-BC39-3389F9B918AF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5960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C7759-4275-436F-940F-33AFE0A382F5}" type="datetimeFigureOut">
              <a:rPr lang="ru-RU"/>
              <a:pPr>
                <a:defRPr/>
              </a:pPr>
              <a:t>26.12.2024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B1D22-CA85-46A2-8332-35E5C50C5C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F571D-A071-4692-9B84-CF715FAE2820}" type="datetimeFigureOut">
              <a:rPr lang="ru-RU"/>
              <a:pPr>
                <a:defRPr/>
              </a:pPr>
              <a:t>26.12.2024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9B886-A146-483C-8390-ADF899864C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0DE50-6329-4B5F-AFA7-E9F59CC5500A}" type="datetimeFigureOut">
              <a:rPr lang="ru-RU"/>
              <a:pPr>
                <a:defRPr/>
              </a:pPr>
              <a:t>26.12.2024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A9E54-4C9E-464C-B36F-D74EDC3DDA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3D98F-F524-4664-82CA-6FE9AE57ED6E}" type="datetimeFigureOut">
              <a:rPr lang="ru-RU"/>
              <a:pPr>
                <a:defRPr/>
              </a:pPr>
              <a:t>26.12.2024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7DD0F-747D-488F-BC93-B281F85AAB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FB516-ECA5-4D33-A158-2B3D70D7D08E}" type="datetimeFigureOut">
              <a:rPr lang="ru-RU"/>
              <a:pPr>
                <a:defRPr/>
              </a:pPr>
              <a:t>26.12.2024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9999B-0C84-45EB-8544-5C1AB17F71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C6E05-28CC-4B84-A12A-798FCD3EEF7E}" type="datetimeFigureOut">
              <a:rPr lang="ru-RU"/>
              <a:pPr>
                <a:defRPr/>
              </a:pPr>
              <a:t>26.12.2024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ED787-981A-4EE3-8BAC-C7C21272AC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F484F-DC57-4577-A67D-4E64AFF889B6}" type="datetimeFigureOut">
              <a:rPr lang="ru-RU"/>
              <a:pPr>
                <a:defRPr/>
              </a:pPr>
              <a:t>26.12.2024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FD1E6-58C1-406A-B648-FFC3A747AC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61E93-7EAD-4012-B1E5-E1AFC3DF39CA}" type="datetimeFigureOut">
              <a:rPr lang="ru-RU"/>
              <a:pPr>
                <a:defRPr/>
              </a:pPr>
              <a:t>26.12.2024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680FD-DC42-4347-BDE2-5D9F90AA32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83DCB-399C-438D-81F7-44FD30C6A055}" type="datetimeFigureOut">
              <a:rPr lang="ru-RU"/>
              <a:pPr>
                <a:defRPr/>
              </a:pPr>
              <a:t>26.12.2024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080FA-D9CB-475A-B9B1-05C591E568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70C26-0EB8-4917-9F6B-CDDDBDAAD35F}" type="datetimeFigureOut">
              <a:rPr lang="ru-RU"/>
              <a:pPr>
                <a:defRPr/>
              </a:pPr>
              <a:t>26.12.2024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A4CDF-B993-4BF3-B6B2-3BB0CE3883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EACCA-1CD1-4FFC-BB6E-2A399A7CBDA6}" type="datetimeFigureOut">
              <a:rPr lang="ru-RU"/>
              <a:pPr>
                <a:defRPr/>
              </a:pPr>
              <a:t>26.12.2024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097D5-BA24-426C-BA51-5B6812A4EF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73A21-D9E1-48DC-8995-C935F38EED75}" type="datetimeFigureOut">
              <a:rPr lang="ru-RU"/>
              <a:pPr>
                <a:defRPr/>
              </a:pPr>
              <a:t>26.12.2024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1F368-A2CC-4064-9331-D6F2795507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8E4FD-A0ED-43FE-8B69-76945BC5612B}" type="datetimeFigureOut">
              <a:rPr lang="ru-RU"/>
              <a:pPr>
                <a:defRPr/>
              </a:pPr>
              <a:t>26.12.2024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1C338-8C6F-4346-A247-866D8EBC3A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16BA5-86C1-4421-8DF8-0484986534C2}" type="datetimeFigureOut">
              <a:rPr lang="ru-RU"/>
              <a:pPr>
                <a:defRPr/>
              </a:pPr>
              <a:t>26.12.2024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AB06E-E4B5-4710-952D-9CBCF70BC7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AAF0086-6945-43FA-BF7F-434228907EF7}" type="datetimeFigureOut">
              <a:rPr lang="ru-RU"/>
              <a:pPr>
                <a:defRPr/>
              </a:pPr>
              <a:t>26.12.2024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72B7654-1E82-4256-A6A1-18A837C34B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646112" y="2348880"/>
            <a:ext cx="7851775" cy="1800225"/>
          </a:xfrm>
        </p:spPr>
        <p:txBody>
          <a:bodyPr>
            <a:no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br>
              <a:rPr lang="ru-RU" sz="3500" dirty="0"/>
            </a:br>
            <a:r>
              <a:rPr lang="ru-RU" sz="3700" b="1" dirty="0">
                <a:latin typeface="Times New Roman" pitchFamily="18" charset="0"/>
                <a:cs typeface="Times New Roman" pitchFamily="18" charset="0"/>
              </a:rPr>
              <a:t>Местная администрация </a:t>
            </a:r>
            <a:br>
              <a:rPr lang="ru-RU" sz="37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700" b="1" dirty="0">
                <a:latin typeface="Times New Roman" pitchFamily="18" charset="0"/>
                <a:cs typeface="Times New Roman" pitchFamily="18" charset="0"/>
              </a:rPr>
              <a:t>муниципального образования </a:t>
            </a:r>
            <a:br>
              <a:rPr lang="ru-RU" sz="37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700" b="1" dirty="0">
                <a:latin typeface="Times New Roman" pitchFamily="18" charset="0"/>
                <a:cs typeface="Times New Roman" pitchFamily="18" charset="0"/>
              </a:rPr>
              <a:t>Финляндский округ</a:t>
            </a:r>
            <a:br>
              <a:rPr lang="ru-RU" sz="3700" dirty="0">
                <a:latin typeface="Times New Roman" pitchFamily="18" charset="0"/>
                <a:cs typeface="Times New Roman" pitchFamily="18" charset="0"/>
              </a:rPr>
            </a:br>
            <a:endParaRPr lang="ru-RU" sz="3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8194" y="4509120"/>
            <a:ext cx="7854950" cy="180022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2A01053-36CA-ACE7-0B4F-C79A0ABE5C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4233" y="548655"/>
            <a:ext cx="1195533" cy="141407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2BEF7-D325-9A2C-329B-D2226073D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955E6A-18E1-0B20-2210-26A2A525CB73}"/>
              </a:ext>
            </a:extLst>
          </p:cNvPr>
          <p:cNvSpPr txBox="1"/>
          <p:nvPr/>
        </p:nvSpPr>
        <p:spPr>
          <a:xfrm>
            <a:off x="-10732" y="18864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ЗНОП МЗ 10-20-41</a:t>
            </a:r>
          </a:p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сквер б/н южнее д. 21, корп. 3, по пр. Маршала Блюхера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9FA07F-5249-9314-3C47-4B7462D0F763}"/>
              </a:ext>
            </a:extLst>
          </p:cNvPr>
          <p:cNvSpPr txBox="1"/>
          <p:nvPr/>
        </p:nvSpPr>
        <p:spPr>
          <a:xfrm>
            <a:off x="4037727" y="6381328"/>
            <a:ext cx="104708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дерево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A5D6C8-DBAA-8943-9D16-7FA1172162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796" y="973347"/>
            <a:ext cx="6548408" cy="491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61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B01DC-5E03-82B5-D6DA-9F6364339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B32F0F7-59CD-EB05-7716-D69B9AC3DF58}"/>
              </a:ext>
            </a:extLst>
          </p:cNvPr>
          <p:cNvSpPr txBox="1"/>
          <p:nvPr/>
        </p:nvSpPr>
        <p:spPr>
          <a:xfrm>
            <a:off x="-10732" y="18864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ЗНОП МЗ 10-20-19</a:t>
            </a:r>
          </a:p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сквер б/н между д. 57, д. 59, д. 61 по Кондратьевскому пр.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08BB6A-3748-11BF-4D3E-B4C176345F0B}"/>
              </a:ext>
            </a:extLst>
          </p:cNvPr>
          <p:cNvSpPr txBox="1"/>
          <p:nvPr/>
        </p:nvSpPr>
        <p:spPr>
          <a:xfrm>
            <a:off x="4037727" y="6381328"/>
            <a:ext cx="104868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дерева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F3C46A-2BDF-5844-EADB-5F3254279E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84" y="932400"/>
            <a:ext cx="3744900" cy="49932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C33880-7CB1-E804-AEF6-8CAD814F54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32400"/>
            <a:ext cx="3744900" cy="49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5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285CB-0A01-84C0-4E03-F24FE9FD2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AC9DB6-1970-7F67-4D74-AE126731D358}"/>
              </a:ext>
            </a:extLst>
          </p:cNvPr>
          <p:cNvSpPr txBox="1"/>
          <p:nvPr/>
        </p:nvSpPr>
        <p:spPr>
          <a:xfrm>
            <a:off x="-10732" y="18864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ЗНОП МЗ 10-20-18</a:t>
            </a:r>
          </a:p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сквер б/н между д. 24, д. 26 по ул. Федосеенко и д. 103, д. 105 по пр. Металлистов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BFCAC7-B502-57F2-A451-4A8F44D18CF6}"/>
              </a:ext>
            </a:extLst>
          </p:cNvPr>
          <p:cNvSpPr txBox="1"/>
          <p:nvPr/>
        </p:nvSpPr>
        <p:spPr>
          <a:xfrm>
            <a:off x="4037727" y="6381328"/>
            <a:ext cx="104868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дерева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9CF8E9-DA48-C991-1CB1-B491609F29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85" y="960125"/>
            <a:ext cx="3744900" cy="4993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62866B-5FBE-D9E0-214D-9578A00480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960125"/>
            <a:ext cx="3744900" cy="49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98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F0331-3342-600D-9A87-DE230CC8B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663ADB6-35BC-CBDB-957B-53FFF5E8F499}"/>
              </a:ext>
            </a:extLst>
          </p:cNvPr>
          <p:cNvSpPr txBox="1"/>
          <p:nvPr/>
        </p:nvSpPr>
        <p:spPr>
          <a:xfrm>
            <a:off x="-10732" y="18864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ЗНОП МЗ 10-20-20</a:t>
            </a:r>
          </a:p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сквер б/н между д. 14, д. 16, д. 18 по ул. Федосеенко и д. 118 по пр. Металлистов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54E1B8-B27D-308C-7A02-038307D7B049}"/>
              </a:ext>
            </a:extLst>
          </p:cNvPr>
          <p:cNvSpPr txBox="1"/>
          <p:nvPr/>
        </p:nvSpPr>
        <p:spPr>
          <a:xfrm>
            <a:off x="3930638" y="6332511"/>
            <a:ext cx="128272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деревьев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F80607-1B81-99ED-7DC7-7BD1962530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" y="910461"/>
            <a:ext cx="4572000" cy="3429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7FFC17-16B9-55AF-A845-089554CA5D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18" y="2700451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18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DB286-2D7E-FDD1-1C83-5DDC98C6C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4FB4950-1669-A378-6F19-475B3E609732}"/>
              </a:ext>
            </a:extLst>
          </p:cNvPr>
          <p:cNvSpPr txBox="1"/>
          <p:nvPr/>
        </p:nvSpPr>
        <p:spPr>
          <a:xfrm>
            <a:off x="-10732" y="18864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ЗНОП МЗ 10-20-50</a:t>
            </a:r>
          </a:p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сквер б/н на Кондратьевском пр., д. 85, к.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1F824E-0A3F-6082-1B03-29DEB9BEA9C4}"/>
              </a:ext>
            </a:extLst>
          </p:cNvPr>
          <p:cNvSpPr txBox="1"/>
          <p:nvPr/>
        </p:nvSpPr>
        <p:spPr>
          <a:xfrm>
            <a:off x="4036925" y="6381328"/>
            <a:ext cx="104868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дерева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96109C-68BA-5B7F-D47B-5B20BE37B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887"/>
            <a:ext cx="9144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97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33F5C-1E17-1A0B-5D82-128C3EA21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7F98D0-14F1-2675-ACCE-1419819F97A0}"/>
              </a:ext>
            </a:extLst>
          </p:cNvPr>
          <p:cNvSpPr txBox="1"/>
          <p:nvPr/>
        </p:nvSpPr>
        <p:spPr>
          <a:xfrm>
            <a:off x="-10732" y="18864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ЗНОП МЗ 10-20-51</a:t>
            </a:r>
          </a:p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сквер б/н между д. 9, д. 11 по </a:t>
            </a:r>
            <a:r>
              <a:rPr lang="ru-RU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Бестужевской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ул. и д. 85, к. 2 по Кондратьевскому пр.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671958-4D40-AF3E-CFA7-82E9CA83F714}"/>
              </a:ext>
            </a:extLst>
          </p:cNvPr>
          <p:cNvSpPr txBox="1"/>
          <p:nvPr/>
        </p:nvSpPr>
        <p:spPr>
          <a:xfrm>
            <a:off x="4036925" y="6381328"/>
            <a:ext cx="104868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дерева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4D1EFB-949F-C32D-4E20-91C52F368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01"/>
            <a:ext cx="9144000" cy="514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63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A1EAA-018C-56ED-ABCE-B2D7FDDC5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F520422-E4EC-649F-FD76-E4E20CF4EF99}"/>
              </a:ext>
            </a:extLst>
          </p:cNvPr>
          <p:cNvSpPr txBox="1"/>
          <p:nvPr/>
        </p:nvSpPr>
        <p:spPr>
          <a:xfrm>
            <a:off x="-10732" y="18864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ЗНОП МЗ 10-20-38</a:t>
            </a:r>
          </a:p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сквер б/н между д. 17, д. 23 по </a:t>
            </a:r>
            <a:r>
              <a:rPr lang="ru-RU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Бестужевской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ул. и д. 12, д. 14, д. 16 по </a:t>
            </a:r>
            <a:r>
              <a:rPr lang="ru-RU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Герасимовской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ул.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050212-06BC-29D2-2464-58B688BD39B2}"/>
              </a:ext>
            </a:extLst>
          </p:cNvPr>
          <p:cNvSpPr txBox="1"/>
          <p:nvPr/>
        </p:nvSpPr>
        <p:spPr>
          <a:xfrm>
            <a:off x="4036925" y="6381328"/>
            <a:ext cx="104868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дерева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DC11FD-EB8C-66B9-6551-272BA2B299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904" y="1236813"/>
            <a:ext cx="6300192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30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F798C-FE89-A6F0-6278-6C28C9A2D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6A84B6-825D-3924-9221-490DB147F36B}"/>
              </a:ext>
            </a:extLst>
          </p:cNvPr>
          <p:cNvSpPr txBox="1"/>
          <p:nvPr/>
        </p:nvSpPr>
        <p:spPr>
          <a:xfrm>
            <a:off x="-10732" y="18864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ЗНОП МЗ 10-20-6</a:t>
            </a:r>
          </a:p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сквер б/н на Кондратьевском пр., д. 83, к.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990806-6F3E-5A11-0D32-85C22672CA42}"/>
              </a:ext>
            </a:extLst>
          </p:cNvPr>
          <p:cNvSpPr txBox="1"/>
          <p:nvPr/>
        </p:nvSpPr>
        <p:spPr>
          <a:xfrm>
            <a:off x="4036925" y="6381328"/>
            <a:ext cx="104868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дерева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C8344B-7153-92AF-CA78-DD799E290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887"/>
            <a:ext cx="9144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72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BCA39-7BDA-627B-7D21-EC6B63974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4F3613-4125-F033-6923-D8C910923317}"/>
              </a:ext>
            </a:extLst>
          </p:cNvPr>
          <p:cNvSpPr txBox="1"/>
          <p:nvPr/>
        </p:nvSpPr>
        <p:spPr>
          <a:xfrm>
            <a:off x="-10732" y="18864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ЗНОП МЗ 10-20-7</a:t>
            </a:r>
          </a:p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сквер б/н на Кондратьевском пр., д. 77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4D85D6-FBE0-A666-EA80-CE53322F7271}"/>
              </a:ext>
            </a:extLst>
          </p:cNvPr>
          <p:cNvSpPr txBox="1"/>
          <p:nvPr/>
        </p:nvSpPr>
        <p:spPr>
          <a:xfrm>
            <a:off x="4036925" y="6381328"/>
            <a:ext cx="104868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дерева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8BC191-FC39-99A9-E469-A113C796D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887"/>
            <a:ext cx="9144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34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47B8D-C450-C438-4D0C-6BC901AFF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1609BF-CB45-6D7D-FC0F-561753A6B1DF}"/>
              </a:ext>
            </a:extLst>
          </p:cNvPr>
          <p:cNvSpPr txBox="1"/>
          <p:nvPr/>
        </p:nvSpPr>
        <p:spPr>
          <a:xfrm>
            <a:off x="-10732" y="18864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ЗНОП МЗ 10-20-4</a:t>
            </a:r>
          </a:p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сквер б/н на </a:t>
            </a:r>
            <a:r>
              <a:rPr lang="ru-RU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Замшиной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ул., д. 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CF9148-84E8-5BED-6A0A-09F838699D76}"/>
              </a:ext>
            </a:extLst>
          </p:cNvPr>
          <p:cNvSpPr txBox="1"/>
          <p:nvPr/>
        </p:nvSpPr>
        <p:spPr>
          <a:xfrm>
            <a:off x="4036925" y="6381328"/>
            <a:ext cx="104868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дерева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1722FC-0A1A-5CD3-FA75-42CC0A8B57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" y="834971"/>
            <a:ext cx="4576460" cy="34323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C76444-B716-ABF9-6558-1EF243C73C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76872"/>
            <a:ext cx="4576461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26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4464495"/>
          </a:xfrm>
        </p:spPr>
        <p:txBody>
          <a:bodyPr/>
          <a:lstStyle/>
          <a:p>
            <a:pPr marL="273050" indent="-273050">
              <a:spcBef>
                <a:spcPct val="20000"/>
              </a:spcBef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Отчет о результатах выполнения работ           по компенсационному озеленению территорий муниципального образования Финляндский округ              в 2024 году</a:t>
            </a:r>
            <a:b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4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85EB5-D7EB-4AC1-28B0-5087AB64A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CE2774-1D93-5481-C706-E067EE8A7B4E}"/>
              </a:ext>
            </a:extLst>
          </p:cNvPr>
          <p:cNvSpPr txBox="1"/>
          <p:nvPr/>
        </p:nvSpPr>
        <p:spPr>
          <a:xfrm>
            <a:off x="-10732" y="18864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ЗНОП МЗ 10-20-30</a:t>
            </a:r>
          </a:p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сквер б/н юго-восточнее д. 19 по </a:t>
            </a:r>
            <a:r>
              <a:rPr lang="ru-RU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Замшиной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ул.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19C214-6EC7-FF79-52C5-D2A579BECBFE}"/>
              </a:ext>
            </a:extLst>
          </p:cNvPr>
          <p:cNvSpPr txBox="1"/>
          <p:nvPr/>
        </p:nvSpPr>
        <p:spPr>
          <a:xfrm>
            <a:off x="4036925" y="6381328"/>
            <a:ext cx="104868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дерева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0AB2F1-FEAB-755F-F3B8-895EFD657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887"/>
            <a:ext cx="9144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5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3A3FB-54B9-9EA4-5E03-B963E1CDE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B5D4E75-A015-1452-A547-C0EECD09C37D}"/>
              </a:ext>
            </a:extLst>
          </p:cNvPr>
          <p:cNvSpPr txBox="1"/>
          <p:nvPr/>
        </p:nvSpPr>
        <p:spPr>
          <a:xfrm>
            <a:off x="-10732" y="18864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ЗНОП МЗ 10-20-31</a:t>
            </a:r>
          </a:p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сквер б/н южнее д. 9 по Ключевой ул.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747199-AB98-5DF7-B57E-97F22375B711}"/>
              </a:ext>
            </a:extLst>
          </p:cNvPr>
          <p:cNvSpPr txBox="1"/>
          <p:nvPr/>
        </p:nvSpPr>
        <p:spPr>
          <a:xfrm>
            <a:off x="4036925" y="6381328"/>
            <a:ext cx="104708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дерево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86BEB5-1A6F-1ABA-B35B-4E8AA48C8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887"/>
            <a:ext cx="9144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33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0A68C-6A92-5495-BD33-04D490FCC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9E4637-3236-0152-A1E0-46080AD0CCCE}"/>
              </a:ext>
            </a:extLst>
          </p:cNvPr>
          <p:cNvSpPr txBox="1"/>
          <p:nvPr/>
        </p:nvSpPr>
        <p:spPr>
          <a:xfrm>
            <a:off x="-10732" y="18864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ЗНОП МЗ 10-20-32</a:t>
            </a:r>
          </a:p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сквер б/н севернее д. 65 по пр. Металлистов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0C92D6-A257-501A-22B6-638BCCC21F2A}"/>
              </a:ext>
            </a:extLst>
          </p:cNvPr>
          <p:cNvSpPr txBox="1"/>
          <p:nvPr/>
        </p:nvSpPr>
        <p:spPr>
          <a:xfrm>
            <a:off x="4036925" y="6381328"/>
            <a:ext cx="104708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дерево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92E810-472F-8D12-7E52-0DEA34E282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66" y="980728"/>
            <a:ext cx="6300000" cy="47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79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73363-ED87-E9C3-1E9B-1E83CCFB4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EAA332-307B-3FAA-132B-8E007C249204}"/>
              </a:ext>
            </a:extLst>
          </p:cNvPr>
          <p:cNvSpPr txBox="1"/>
          <p:nvPr/>
        </p:nvSpPr>
        <p:spPr>
          <a:xfrm>
            <a:off x="-10732" y="18864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ЗНОП МЗ 10-20-35 </a:t>
            </a:r>
          </a:p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сквер б/н южнее д. 15 по </a:t>
            </a:r>
            <a:r>
              <a:rPr lang="ru-RU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Замшиной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ул.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943171-F350-A1D8-0B30-3462135A1323}"/>
              </a:ext>
            </a:extLst>
          </p:cNvPr>
          <p:cNvSpPr txBox="1"/>
          <p:nvPr/>
        </p:nvSpPr>
        <p:spPr>
          <a:xfrm>
            <a:off x="4036925" y="6381328"/>
            <a:ext cx="104708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дерево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68768D-E189-454A-1480-10887A90C2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065" y="994420"/>
            <a:ext cx="3651870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77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5F470-E01B-E4EE-56FA-293177592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31F53F-D851-304A-6FE0-25C034821DDD}"/>
              </a:ext>
            </a:extLst>
          </p:cNvPr>
          <p:cNvSpPr txBox="1"/>
          <p:nvPr/>
        </p:nvSpPr>
        <p:spPr>
          <a:xfrm>
            <a:off x="-10732" y="18864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ЗНОП МЗ 10-20-25</a:t>
            </a:r>
          </a:p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сквер б/н на Полюстровском пр. между д. 15 и д. 19, к.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C2B617-783A-1328-9F50-B322DE4B6DBD}"/>
              </a:ext>
            </a:extLst>
          </p:cNvPr>
          <p:cNvSpPr txBox="1"/>
          <p:nvPr/>
        </p:nvSpPr>
        <p:spPr>
          <a:xfrm>
            <a:off x="3979217" y="6300028"/>
            <a:ext cx="116410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дерева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94EC29-71FE-3AFC-6814-FF8D0B868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887"/>
            <a:ext cx="9144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31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17E34-B1EC-6E41-50D8-0ACC5879A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AD478D-AD76-8048-88F1-107DE5EE2EEC}"/>
              </a:ext>
            </a:extLst>
          </p:cNvPr>
          <p:cNvSpPr txBox="1"/>
          <p:nvPr/>
        </p:nvSpPr>
        <p:spPr>
          <a:xfrm>
            <a:off x="-10732" y="18864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ЗНОП МЗ 10-20-25</a:t>
            </a:r>
          </a:p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сквер б/н на Полюстровском пр. между д. 15 и д. 19, к.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87EFBE-3726-FE1A-119F-A0C4AFE32E12}"/>
              </a:ext>
            </a:extLst>
          </p:cNvPr>
          <p:cNvSpPr txBox="1"/>
          <p:nvPr/>
        </p:nvSpPr>
        <p:spPr>
          <a:xfrm>
            <a:off x="3979217" y="6300028"/>
            <a:ext cx="116410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дерева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432239-8C19-1D8D-A4EC-D3EC248BE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887"/>
            <a:ext cx="9144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60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8976A-06C7-383C-825B-F9939CE5B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C08D85-04A3-3430-269B-AF26E3219AA5}"/>
              </a:ext>
            </a:extLst>
          </p:cNvPr>
          <p:cNvSpPr txBox="1"/>
          <p:nvPr/>
        </p:nvSpPr>
        <p:spPr>
          <a:xfrm>
            <a:off x="-10732" y="18864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ЗНОП МЗ 10-20-25</a:t>
            </a:r>
          </a:p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сквер б/н на Полюстровском пр. между д. 15 и д. 19, к.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B8CF8E-A798-4C88-3094-789FEED68D11}"/>
              </a:ext>
            </a:extLst>
          </p:cNvPr>
          <p:cNvSpPr txBox="1"/>
          <p:nvPr/>
        </p:nvSpPr>
        <p:spPr>
          <a:xfrm>
            <a:off x="3979217" y="6300028"/>
            <a:ext cx="116410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дерева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C0F779-D689-C7AC-E4F4-A337B74F8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887"/>
            <a:ext cx="9144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81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30B6D-533A-A4E8-22A1-91C501EAD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791C18-031D-0454-97BE-C2BE922D0E4F}"/>
              </a:ext>
            </a:extLst>
          </p:cNvPr>
          <p:cNvSpPr txBox="1"/>
          <p:nvPr/>
        </p:nvSpPr>
        <p:spPr>
          <a:xfrm>
            <a:off x="-10732" y="18864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ЗНОП МЗ 10-20-25</a:t>
            </a:r>
          </a:p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сквер б/н на Полюстровском пр. между д. 15 и д. 19, к.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B0AAF4-3A81-21B2-48FA-CA5761685B55}"/>
              </a:ext>
            </a:extLst>
          </p:cNvPr>
          <p:cNvSpPr txBox="1"/>
          <p:nvPr/>
        </p:nvSpPr>
        <p:spPr>
          <a:xfrm>
            <a:off x="3979217" y="6300028"/>
            <a:ext cx="116410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дерева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33153D-C474-AB90-460A-62194B78E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887"/>
            <a:ext cx="9144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69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BC845-83B8-D124-88F3-902E2D00C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6E98FF-E2A4-1365-E1D0-5FAB31589464}"/>
              </a:ext>
            </a:extLst>
          </p:cNvPr>
          <p:cNvSpPr txBox="1"/>
          <p:nvPr/>
        </p:nvSpPr>
        <p:spPr>
          <a:xfrm>
            <a:off x="-10732" y="18864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ЗНОП МЗ 10-20-2</a:t>
            </a:r>
          </a:p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сквер б/н между д. 9 и д. 11 по Полюстровскому пр.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E5F8D5-28BA-C85E-4F2A-057555D5A864}"/>
              </a:ext>
            </a:extLst>
          </p:cNvPr>
          <p:cNvSpPr txBox="1"/>
          <p:nvPr/>
        </p:nvSpPr>
        <p:spPr>
          <a:xfrm>
            <a:off x="3930638" y="6300028"/>
            <a:ext cx="128272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деревьев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1661B0-0A2E-CF0E-6E1D-3D619277DF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98" y="1029120"/>
            <a:ext cx="2818540" cy="50131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944213-1EBA-ABF5-CDC8-06159C00E9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997" y="1025961"/>
            <a:ext cx="3758905" cy="501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71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85CA4-6719-872E-CB6C-DF285FB09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C145CD8-C50E-AD00-A06C-F2FCFE0CAAAC}"/>
              </a:ext>
            </a:extLst>
          </p:cNvPr>
          <p:cNvSpPr txBox="1"/>
          <p:nvPr/>
        </p:nvSpPr>
        <p:spPr>
          <a:xfrm>
            <a:off x="-10732" y="18864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ЗНОП МЗ 10-20-48</a:t>
            </a:r>
          </a:p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сквер б/н на ул. Федосеенко между д. 25, д. 27, д. 29, д. 31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601B22-06B2-A783-DDBD-189C38AD41F5}"/>
              </a:ext>
            </a:extLst>
          </p:cNvPr>
          <p:cNvSpPr txBox="1"/>
          <p:nvPr/>
        </p:nvSpPr>
        <p:spPr>
          <a:xfrm>
            <a:off x="4036925" y="6287376"/>
            <a:ext cx="104868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дерева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17BDEE-D25F-70ED-BBAF-496C9E03CD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53" y="1010478"/>
            <a:ext cx="3867894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20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2AAB324-0A6B-A86C-B661-E326B57337F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Адресная программа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компенсационному озеленению на территории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образования Финляндский округ на 2024 год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B99FD73B-08E9-EEA5-A013-5340B5A58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2513" y="16250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40A4D64D-3798-3594-3F3B-F4AA5DA673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55171"/>
              </p:ext>
            </p:extLst>
          </p:nvPr>
        </p:nvGraphicFramePr>
        <p:xfrm>
          <a:off x="251520" y="764705"/>
          <a:ext cx="8640959" cy="5904654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023090">
                  <a:extLst>
                    <a:ext uri="{9D8B030D-6E8A-4147-A177-3AD203B41FA5}">
                      <a16:colId xmlns:a16="http://schemas.microsoft.com/office/drawing/2014/main" val="1357800317"/>
                    </a:ext>
                  </a:extLst>
                </a:gridCol>
                <a:gridCol w="3902257">
                  <a:extLst>
                    <a:ext uri="{9D8B030D-6E8A-4147-A177-3AD203B41FA5}">
                      <a16:colId xmlns:a16="http://schemas.microsoft.com/office/drawing/2014/main" val="673295428"/>
                    </a:ext>
                  </a:extLst>
                </a:gridCol>
                <a:gridCol w="3715612">
                  <a:extLst>
                    <a:ext uri="{9D8B030D-6E8A-4147-A177-3AD203B41FA5}">
                      <a16:colId xmlns:a16="http://schemas.microsoft.com/office/drawing/2014/main" val="744713606"/>
                    </a:ext>
                  </a:extLst>
                </a:gridCol>
              </a:tblGrid>
              <a:tr h="154879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Порода дерева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algn="ctr" fontAlgn="base">
                        <a:tabLst>
                          <a:tab pos="665480" algn="l"/>
                          <a:tab pos="1276985" algn="ctr"/>
                        </a:tabLst>
                      </a:pPr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(97 шт.)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extLst>
                  <a:ext uri="{0D108BD9-81ED-4DB2-BD59-A6C34878D82A}">
                    <a16:rowId xmlns:a16="http://schemas.microsoft.com/office/drawing/2014/main" val="2840282335"/>
                  </a:ext>
                </a:extLst>
              </a:tr>
              <a:tr h="309758"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10-20-17</a:t>
                      </a:r>
                    </a:p>
                    <a:p>
                      <a:pPr algn="ctr" fontAlgn="base"/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сквер б/н между д. 24, д. 26, д. 30 по Замшиной ул., д. 21, д. 25, д. 27 по  ул. Федосеенко и д. 99 по  пр. Металлистов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535711"/>
                  </a:ext>
                </a:extLst>
              </a:tr>
              <a:tr h="309758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Саженец тип 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Растение тип 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extLst>
                  <a:ext uri="{0D108BD9-81ED-4DB2-BD59-A6C34878D82A}">
                    <a16:rowId xmlns:a16="http://schemas.microsoft.com/office/drawing/2014/main" val="3776546429"/>
                  </a:ext>
                </a:extLst>
              </a:tr>
              <a:tr h="309758"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10-20-22</a:t>
                      </a:r>
                    </a:p>
                    <a:p>
                      <a:pPr algn="ctr" fontAlgn="base"/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сквер б/н на Замшиной ул. между д. 28, д.44 и д. 31 по ул. Федосеенко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48728"/>
                  </a:ext>
                </a:extLst>
              </a:tr>
              <a:tr h="347832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Саженец тип 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Саженец тип 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extLst>
                  <a:ext uri="{0D108BD9-81ED-4DB2-BD59-A6C34878D82A}">
                    <a16:rowId xmlns:a16="http://schemas.microsoft.com/office/drawing/2014/main" val="3954882475"/>
                  </a:ext>
                </a:extLst>
              </a:tr>
              <a:tr h="309758"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10-20-14</a:t>
                      </a:r>
                    </a:p>
                    <a:p>
                      <a:pPr algn="ctr" fontAlgn="base"/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сквер б/н между д. 38, д. 40 и д. 42 по Замшиной ул.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98142"/>
                  </a:ext>
                </a:extLst>
              </a:tr>
              <a:tr h="154879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Саженец тип 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extLst>
                  <a:ext uri="{0D108BD9-81ED-4DB2-BD59-A6C34878D82A}">
                    <a16:rowId xmlns:a16="http://schemas.microsoft.com/office/drawing/2014/main" val="397600888"/>
                  </a:ext>
                </a:extLst>
              </a:tr>
              <a:tr h="309758"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10-20-41</a:t>
                      </a:r>
                    </a:p>
                    <a:p>
                      <a:pPr algn="ctr" fontAlgn="base"/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сквер б/н южнее д. 21, корп. 3, по пр. Маршала Блюхера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9809697"/>
                  </a:ext>
                </a:extLst>
              </a:tr>
              <a:tr h="154879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Саженец тип 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extLst>
                  <a:ext uri="{0D108BD9-81ED-4DB2-BD59-A6C34878D82A}">
                    <a16:rowId xmlns:a16="http://schemas.microsoft.com/office/drawing/2014/main" val="1328836077"/>
                  </a:ext>
                </a:extLst>
              </a:tr>
              <a:tr h="309758"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10-20-19</a:t>
                      </a:r>
                    </a:p>
                    <a:p>
                      <a:pPr algn="ctr" fontAlgn="base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сквер б/н между д. 57, д. 59, д. 61 по Кондратьевскому пр.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957762"/>
                  </a:ext>
                </a:extLst>
              </a:tr>
              <a:tr h="377699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8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Саженец тип 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/>
                      <a:r>
                        <a:rPr lang="ru-RU" sz="8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Растение тип 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extLst>
                  <a:ext uri="{0D108BD9-81ED-4DB2-BD59-A6C34878D82A}">
                    <a16:rowId xmlns:a16="http://schemas.microsoft.com/office/drawing/2014/main" val="2099544030"/>
                  </a:ext>
                </a:extLst>
              </a:tr>
              <a:tr h="309758"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10-20-18</a:t>
                      </a:r>
                    </a:p>
                    <a:p>
                      <a:pPr algn="ctr" fontAlgn="base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сквер б/н между д. 24, д. 26 по ул. Федосеенко и д. 103, д. 105 по пр. Металлистов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922823"/>
                  </a:ext>
                </a:extLst>
              </a:tr>
              <a:tr h="154879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Саженец тип 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extLst>
                  <a:ext uri="{0D108BD9-81ED-4DB2-BD59-A6C34878D82A}">
                    <a16:rowId xmlns:a16="http://schemas.microsoft.com/office/drawing/2014/main" val="3620083601"/>
                  </a:ext>
                </a:extLst>
              </a:tr>
              <a:tr h="344098"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10-20-20</a:t>
                      </a:r>
                    </a:p>
                    <a:p>
                      <a:pPr algn="ctr" fontAlgn="base"/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сквер б/н между д. 14, д. 16, д. 18 по ул. Федосеенко и д. 118 по пр. Металлистов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2208089"/>
                  </a:ext>
                </a:extLst>
              </a:tr>
              <a:tr h="498413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Растение тип 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Саженец тип 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Саженец тип 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/>
                      <a:r>
                        <a:rPr lang="ru-RU" sz="8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/>
                      <a:r>
                        <a:rPr lang="ru-RU" sz="8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extLst>
                  <a:ext uri="{0D108BD9-81ED-4DB2-BD59-A6C34878D82A}">
                    <a16:rowId xmlns:a16="http://schemas.microsoft.com/office/drawing/2014/main" val="2683119555"/>
                  </a:ext>
                </a:extLst>
              </a:tr>
              <a:tr h="309758"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10-20-50</a:t>
                      </a:r>
                    </a:p>
                    <a:p>
                      <a:pPr algn="ctr" fontAlgn="base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сквер б/н на Кондратьевском пр., д. 85, к. 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5840170"/>
                  </a:ext>
                </a:extLst>
              </a:tr>
              <a:tr h="154879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Саженец тип 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extLst>
                  <a:ext uri="{0D108BD9-81ED-4DB2-BD59-A6C34878D82A}">
                    <a16:rowId xmlns:a16="http://schemas.microsoft.com/office/drawing/2014/main" val="4055074476"/>
                  </a:ext>
                </a:extLst>
              </a:tr>
              <a:tr h="309758"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10-20-51</a:t>
                      </a:r>
                    </a:p>
                    <a:p>
                      <a:pPr algn="ctr" fontAlgn="base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сквер б/н между д. 9, д. 11 по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Бестужевской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 и д. 85, к. 2 по Кондратьевскому пр.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8901449"/>
                  </a:ext>
                </a:extLst>
              </a:tr>
              <a:tr h="309758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Растение тип 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Саженец тип 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/>
                      <a:r>
                        <a:rPr lang="ru-RU" sz="8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extLst>
                  <a:ext uri="{0D108BD9-81ED-4DB2-BD59-A6C34878D82A}">
                    <a16:rowId xmlns:a16="http://schemas.microsoft.com/office/drawing/2014/main" val="3407550995"/>
                  </a:ext>
                </a:extLst>
              </a:tr>
              <a:tr h="309758"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10-20-38</a:t>
                      </a:r>
                    </a:p>
                    <a:p>
                      <a:pPr algn="ctr" fontAlgn="base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сквер б/н между д. 17, д. 23 по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Бестужевской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 и д. 12, д. 14, д. 16 по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Герасимовской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4502667"/>
                  </a:ext>
                </a:extLst>
              </a:tr>
              <a:tr h="154879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Растение тип 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1" marR="52901" marT="0" marB="0"/>
                </a:tc>
                <a:extLst>
                  <a:ext uri="{0D108BD9-81ED-4DB2-BD59-A6C34878D82A}">
                    <a16:rowId xmlns:a16="http://schemas.microsoft.com/office/drawing/2014/main" val="1978351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7320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F0D9C-567C-6C3E-F354-12B10093F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2EDA81-7141-E3B5-9B46-332E2C5BF7C3}"/>
              </a:ext>
            </a:extLst>
          </p:cNvPr>
          <p:cNvSpPr txBox="1"/>
          <p:nvPr/>
        </p:nvSpPr>
        <p:spPr>
          <a:xfrm>
            <a:off x="-10732" y="18864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Территория округа</a:t>
            </a:r>
          </a:p>
          <a:p>
            <a:pPr algn="ctr"/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Кондратьевский пр., д. 49</a:t>
            </a:r>
            <a:endParaRPr lang="ru-RU" sz="1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02584E-F4B7-5003-C301-4EE032D3CEFA}"/>
              </a:ext>
            </a:extLst>
          </p:cNvPr>
          <p:cNvSpPr txBox="1"/>
          <p:nvPr/>
        </p:nvSpPr>
        <p:spPr>
          <a:xfrm>
            <a:off x="3930638" y="6300028"/>
            <a:ext cx="128272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деревьев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13C538-45C4-ED4A-2791-F44C5BB47C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31" y="980727"/>
            <a:ext cx="4559342" cy="34195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392781-DDE7-FFDA-B4F6-FBB984FE11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10" y="2420887"/>
            <a:ext cx="4608512" cy="34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48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16EA2-1DC2-AC13-D801-BE2291300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45B51C5-926B-CA47-08C0-AA01E674F757}"/>
              </a:ext>
            </a:extLst>
          </p:cNvPr>
          <p:cNvSpPr txBox="1"/>
          <p:nvPr/>
        </p:nvSpPr>
        <p:spPr>
          <a:xfrm>
            <a:off x="-10732" y="18864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ЗНОП МЗ 10-20-24</a:t>
            </a:r>
          </a:p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сквер б/н во дворе д. 33 по ул. Комсомола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41A55E-DB1E-E9A0-6E40-324FEAD6F1DB}"/>
              </a:ext>
            </a:extLst>
          </p:cNvPr>
          <p:cNvSpPr txBox="1"/>
          <p:nvPr/>
        </p:nvSpPr>
        <p:spPr>
          <a:xfrm>
            <a:off x="3111351" y="6288940"/>
            <a:ext cx="289983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дерева, 225 кустарников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9DAF00-8437-0ADD-1E8C-37A3B1F230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64" y="932722"/>
            <a:ext cx="3744416" cy="49925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DD07F9-704A-565D-007F-CAFE932C41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522" y="932722"/>
            <a:ext cx="3744417" cy="499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928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FC945-5AB6-5DF9-DDE8-8D40071A0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79CF69-0728-2E3A-909A-11E0E3596273}"/>
              </a:ext>
            </a:extLst>
          </p:cNvPr>
          <p:cNvSpPr txBox="1"/>
          <p:nvPr/>
        </p:nvSpPr>
        <p:spPr>
          <a:xfrm>
            <a:off x="-10732" y="18864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Территория округа</a:t>
            </a:r>
          </a:p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Полюстровский пр., д. 47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44BBC5-CD36-BFF9-A68A-CBCABB7ED208}"/>
              </a:ext>
            </a:extLst>
          </p:cNvPr>
          <p:cNvSpPr txBox="1"/>
          <p:nvPr/>
        </p:nvSpPr>
        <p:spPr>
          <a:xfrm>
            <a:off x="3563888" y="6300028"/>
            <a:ext cx="180498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кустарников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AE75CA-1D2A-2C20-8F79-AC2E255BDB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541" y="914008"/>
            <a:ext cx="6698917" cy="502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534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D31CC-A5BD-52BF-9318-6B6672847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D0472C5-5AA5-B54D-D8E4-62846FEB3EFB}"/>
              </a:ext>
            </a:extLst>
          </p:cNvPr>
          <p:cNvSpPr txBox="1"/>
          <p:nvPr/>
        </p:nvSpPr>
        <p:spPr>
          <a:xfrm>
            <a:off x="-10732" y="18864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Территория округа</a:t>
            </a:r>
          </a:p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Полюстровский пр., д. 41 - Васенко ул., д.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EEA619-2910-135D-568C-AEE4947F69FF}"/>
              </a:ext>
            </a:extLst>
          </p:cNvPr>
          <p:cNvSpPr txBox="1"/>
          <p:nvPr/>
        </p:nvSpPr>
        <p:spPr>
          <a:xfrm>
            <a:off x="3563888" y="6300028"/>
            <a:ext cx="180498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 кустарников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539ECB-F188-4B7C-B757-49048F5D8B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63" y="914400"/>
            <a:ext cx="66978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573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58B7D-FDDA-234C-C962-F47E11B5B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7E47E89-840B-8802-756A-5A8957407F0D}"/>
              </a:ext>
            </a:extLst>
          </p:cNvPr>
          <p:cNvSpPr txBox="1"/>
          <p:nvPr/>
        </p:nvSpPr>
        <p:spPr>
          <a:xfrm>
            <a:off x="-10732" y="18864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ЗНОП МЗ 10-20-20</a:t>
            </a:r>
          </a:p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сквер б/н между д. 14, д. 16, д. 18 по ул. Федосеенко и д. 118 по пр. Металлистов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8F1FC2-60CB-D1C6-B1B1-F343C43FA853}"/>
              </a:ext>
            </a:extLst>
          </p:cNvPr>
          <p:cNvSpPr txBox="1"/>
          <p:nvPr/>
        </p:nvSpPr>
        <p:spPr>
          <a:xfrm>
            <a:off x="3862198" y="6305582"/>
            <a:ext cx="13981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деревьев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CA4C9D-12F2-A072-8601-D32B61DB02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48204"/>
            <a:ext cx="3747243" cy="49932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1EA2E8-BCB8-DDDE-D5AC-A0A71A6DD0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040982"/>
            <a:ext cx="3747242" cy="49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11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51AEC-734B-A346-562E-865A6CA2C3C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Адресная программа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компенсационному озеленению на территории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образования Финляндский округ на 2024 год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9624CC2C-4AB8-6217-66A7-A35505ABC0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686806"/>
              </p:ext>
            </p:extLst>
          </p:nvPr>
        </p:nvGraphicFramePr>
        <p:xfrm>
          <a:off x="251521" y="692696"/>
          <a:ext cx="8640958" cy="5984472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023089">
                  <a:extLst>
                    <a:ext uri="{9D8B030D-6E8A-4147-A177-3AD203B41FA5}">
                      <a16:colId xmlns:a16="http://schemas.microsoft.com/office/drawing/2014/main" val="4236478430"/>
                    </a:ext>
                  </a:extLst>
                </a:gridCol>
                <a:gridCol w="3902257">
                  <a:extLst>
                    <a:ext uri="{9D8B030D-6E8A-4147-A177-3AD203B41FA5}">
                      <a16:colId xmlns:a16="http://schemas.microsoft.com/office/drawing/2014/main" val="2517792733"/>
                    </a:ext>
                  </a:extLst>
                </a:gridCol>
                <a:gridCol w="3715612">
                  <a:extLst>
                    <a:ext uri="{9D8B030D-6E8A-4147-A177-3AD203B41FA5}">
                      <a16:colId xmlns:a16="http://schemas.microsoft.com/office/drawing/2014/main" val="3038147684"/>
                    </a:ext>
                  </a:extLst>
                </a:gridCol>
              </a:tblGrid>
              <a:tr h="328036"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10-20-6</a:t>
                      </a:r>
                    </a:p>
                    <a:p>
                      <a:pPr algn="ctr" fontAlgn="base"/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сквер б/н на Кондратьевском пр., д. 83, корп. 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9546875"/>
                  </a:ext>
                </a:extLst>
              </a:tr>
              <a:tr h="164018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Саженец тип 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extLst>
                  <a:ext uri="{0D108BD9-81ED-4DB2-BD59-A6C34878D82A}">
                    <a16:rowId xmlns:a16="http://schemas.microsoft.com/office/drawing/2014/main" val="2847821769"/>
                  </a:ext>
                </a:extLst>
              </a:tr>
              <a:tr h="328036"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10-20-7</a:t>
                      </a:r>
                    </a:p>
                    <a:p>
                      <a:pPr algn="ctr" fontAlgn="base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сквер б/н на Кондратьевском пр., д. 77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250392"/>
                  </a:ext>
                </a:extLst>
              </a:tr>
              <a:tr h="328036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Саженец тип 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Растение тип 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/>
                      <a:r>
                        <a:rPr lang="ru-RU" sz="8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extLst>
                  <a:ext uri="{0D108BD9-81ED-4DB2-BD59-A6C34878D82A}">
                    <a16:rowId xmlns:a16="http://schemas.microsoft.com/office/drawing/2014/main" val="2097104363"/>
                  </a:ext>
                </a:extLst>
              </a:tr>
              <a:tr h="328036"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10-20-4</a:t>
                      </a:r>
                    </a:p>
                    <a:p>
                      <a:pPr algn="ctr" fontAlgn="base"/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сквер б/н на Замшиной ул., д. 21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569841"/>
                  </a:ext>
                </a:extLst>
              </a:tr>
              <a:tr h="164018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Растение тип 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extLst>
                  <a:ext uri="{0D108BD9-81ED-4DB2-BD59-A6C34878D82A}">
                    <a16:rowId xmlns:a16="http://schemas.microsoft.com/office/drawing/2014/main" val="3635989126"/>
                  </a:ext>
                </a:extLst>
              </a:tr>
              <a:tr h="328036"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10-20-30</a:t>
                      </a:r>
                    </a:p>
                    <a:p>
                      <a:pPr algn="ctr" fontAlgn="base"/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сквер б/н юго-восточнее д. 19 по Замшиной ул.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5291981"/>
                  </a:ext>
                </a:extLst>
              </a:tr>
              <a:tr h="164018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Саженец тип 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extLst>
                  <a:ext uri="{0D108BD9-81ED-4DB2-BD59-A6C34878D82A}">
                    <a16:rowId xmlns:a16="http://schemas.microsoft.com/office/drawing/2014/main" val="2317107380"/>
                  </a:ext>
                </a:extLst>
              </a:tr>
              <a:tr h="328036"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10-20-31</a:t>
                      </a:r>
                    </a:p>
                    <a:p>
                      <a:pPr algn="ctr" fontAlgn="base"/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сквер б/н южнее д. 9 по Ключевой ул.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502224"/>
                  </a:ext>
                </a:extLst>
              </a:tr>
              <a:tr h="164018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Саженец тип 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extLst>
                  <a:ext uri="{0D108BD9-81ED-4DB2-BD59-A6C34878D82A}">
                    <a16:rowId xmlns:a16="http://schemas.microsoft.com/office/drawing/2014/main" val="4049950748"/>
                  </a:ext>
                </a:extLst>
              </a:tr>
              <a:tr h="328036"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10-20-32</a:t>
                      </a:r>
                    </a:p>
                    <a:p>
                      <a:pPr algn="ctr" fontAlgn="base"/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сквер б/н севернее д. 65 по пр. Металлистов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6745293"/>
                  </a:ext>
                </a:extLst>
              </a:tr>
              <a:tr h="164018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Саженец тип 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extLst>
                  <a:ext uri="{0D108BD9-81ED-4DB2-BD59-A6C34878D82A}">
                    <a16:rowId xmlns:a16="http://schemas.microsoft.com/office/drawing/2014/main" val="3135198741"/>
                  </a:ext>
                </a:extLst>
              </a:tr>
              <a:tr h="328036"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10-20-35 </a:t>
                      </a:r>
                    </a:p>
                    <a:p>
                      <a:pPr algn="ctr" fontAlgn="base"/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сквер б/н южнее д. 15 по Замшиной ул.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6594799"/>
                  </a:ext>
                </a:extLst>
              </a:tr>
              <a:tr h="164018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Саженец тип 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extLst>
                  <a:ext uri="{0D108BD9-81ED-4DB2-BD59-A6C34878D82A}">
                    <a16:rowId xmlns:a16="http://schemas.microsoft.com/office/drawing/2014/main" val="758914397"/>
                  </a:ext>
                </a:extLst>
              </a:tr>
              <a:tr h="328036"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10-20-25</a:t>
                      </a:r>
                    </a:p>
                    <a:p>
                      <a:pPr algn="ctr" fontAlgn="base"/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сквер б/н на Полюстровском пр. между д. 15 и д. 19, корп. 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690412"/>
                  </a:ext>
                </a:extLst>
              </a:tr>
              <a:tr h="492056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Саженец тип 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Растение тип 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Саженец тип 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extLst>
                  <a:ext uri="{0D108BD9-81ED-4DB2-BD59-A6C34878D82A}">
                    <a16:rowId xmlns:a16="http://schemas.microsoft.com/office/drawing/2014/main" val="3293119165"/>
                  </a:ext>
                </a:extLst>
              </a:tr>
              <a:tr h="328036"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10-20-2</a:t>
                      </a:r>
                    </a:p>
                    <a:p>
                      <a:pPr algn="ctr" fontAlgn="base"/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сквер б/н между д. 9 и д. 11 по Полюстровскому пр.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239307"/>
                  </a:ext>
                </a:extLst>
              </a:tr>
              <a:tr h="328036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Саженец тип 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Растение тип 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extLst>
                  <a:ext uri="{0D108BD9-81ED-4DB2-BD59-A6C34878D82A}">
                    <a16:rowId xmlns:a16="http://schemas.microsoft.com/office/drawing/2014/main" val="364237041"/>
                  </a:ext>
                </a:extLst>
              </a:tr>
              <a:tr h="328036"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10-20-48</a:t>
                      </a:r>
                    </a:p>
                    <a:p>
                      <a:pPr algn="ctr" fontAlgn="base"/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сквер б/н на ул. Федосеенко между д. 25, д. 27, д. 29, д. 31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343684"/>
                  </a:ext>
                </a:extLst>
              </a:tr>
              <a:tr h="164018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Саженец тип 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extLst>
                  <a:ext uri="{0D108BD9-81ED-4DB2-BD59-A6C34878D82A}">
                    <a16:rowId xmlns:a16="http://schemas.microsoft.com/office/drawing/2014/main" val="2592043058"/>
                  </a:ext>
                </a:extLst>
              </a:tr>
              <a:tr h="164018">
                <a:tc gridSpan="3">
                  <a:txBody>
                    <a:bodyPr/>
                    <a:lstStyle/>
                    <a:p>
                      <a:pPr algn="ctr" fontAlgn="base"/>
                      <a:r>
                        <a:rPr lang="ru-RU" sz="8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Территория округа</a:t>
                      </a:r>
                    </a:p>
                    <a:p>
                      <a:pPr algn="ctr" fontAlgn="base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Кондратьевский пр., д. 49</a:t>
                      </a:r>
                    </a:p>
                  </a:txBody>
                  <a:tcPr marL="56575" marR="5657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558313"/>
                  </a:ext>
                </a:extLst>
              </a:tr>
              <a:tr h="164018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8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Саженец тип 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extLst>
                  <a:ext uri="{0D108BD9-81ED-4DB2-BD59-A6C34878D82A}">
                    <a16:rowId xmlns:a16="http://schemas.microsoft.com/office/drawing/2014/main" val="3702671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787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9DDCC-17BB-23D3-0AE8-C0C3F513B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6ABB85-7C6F-DD42-44F9-953EE40F4B4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Адресная программа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компенсационному озеленению на территории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образования Финляндский округ на 2024 год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A19745F0-D966-D9D0-AB42-F6F77B4926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490056"/>
              </p:ext>
            </p:extLst>
          </p:nvPr>
        </p:nvGraphicFramePr>
        <p:xfrm>
          <a:off x="251520" y="836713"/>
          <a:ext cx="8640958" cy="216987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023089">
                  <a:extLst>
                    <a:ext uri="{9D8B030D-6E8A-4147-A177-3AD203B41FA5}">
                      <a16:colId xmlns:a16="http://schemas.microsoft.com/office/drawing/2014/main" val="4236478430"/>
                    </a:ext>
                  </a:extLst>
                </a:gridCol>
                <a:gridCol w="3902257">
                  <a:extLst>
                    <a:ext uri="{9D8B030D-6E8A-4147-A177-3AD203B41FA5}">
                      <a16:colId xmlns:a16="http://schemas.microsoft.com/office/drawing/2014/main" val="2517792733"/>
                    </a:ext>
                  </a:extLst>
                </a:gridCol>
                <a:gridCol w="3715612">
                  <a:extLst>
                    <a:ext uri="{9D8B030D-6E8A-4147-A177-3AD203B41FA5}">
                      <a16:colId xmlns:a16="http://schemas.microsoft.com/office/drawing/2014/main" val="3038147684"/>
                    </a:ext>
                  </a:extLst>
                </a:gridCol>
              </a:tblGrid>
              <a:tr h="327642"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10-20-24</a:t>
                      </a:r>
                    </a:p>
                    <a:p>
                      <a:pPr algn="ctr" fontAlgn="base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сквер б/н во дворе д. 33 по ул. Комсомола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9546875"/>
                  </a:ext>
                </a:extLst>
              </a:tr>
              <a:tr h="367839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800" kern="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Клен остролистный</a:t>
                      </a:r>
                    </a:p>
                    <a:p>
                      <a:pPr fontAlgn="base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Пузыреплодник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калинолистный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Спирея японская </a:t>
                      </a: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algn="ctr" fontAlgn="base"/>
                      <a:r>
                        <a:rPr lang="ru-RU" sz="800" kern="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  <a:p>
                      <a:pPr algn="ctr" fontAlgn="base"/>
                      <a:r>
                        <a:rPr lang="ru-RU" sz="800" kern="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extLst>
                  <a:ext uri="{0D108BD9-81ED-4DB2-BD59-A6C34878D82A}">
                    <a16:rowId xmlns:a16="http://schemas.microsoft.com/office/drawing/2014/main" val="2847821769"/>
                  </a:ext>
                </a:extLst>
              </a:tr>
              <a:tr h="327642"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Территория округа</a:t>
                      </a:r>
                    </a:p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Полюстровский пр., д. 47</a:t>
                      </a:r>
                    </a:p>
                  </a:txBody>
                  <a:tcPr marL="56575" marR="5657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569841"/>
                  </a:ext>
                </a:extLst>
              </a:tr>
              <a:tr h="163821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8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Дерен белый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extLst>
                  <a:ext uri="{0D108BD9-81ED-4DB2-BD59-A6C34878D82A}">
                    <a16:rowId xmlns:a16="http://schemas.microsoft.com/office/drawing/2014/main" val="3635989126"/>
                  </a:ext>
                </a:extLst>
              </a:tr>
              <a:tr h="327642"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Территория округа</a:t>
                      </a:r>
                    </a:p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Полюстровский пр., д. 41 - Васенко ул., д. 3</a:t>
                      </a:r>
                    </a:p>
                  </a:txBody>
                  <a:tcPr marL="56575" marR="5657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5291981"/>
                  </a:ext>
                </a:extLst>
              </a:tr>
              <a:tr h="163821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8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Спирея серая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extLst>
                  <a:ext uri="{0D108BD9-81ED-4DB2-BD59-A6C34878D82A}">
                    <a16:rowId xmlns:a16="http://schemas.microsoft.com/office/drawing/2014/main" val="2317107380"/>
                  </a:ext>
                </a:extLst>
              </a:tr>
              <a:tr h="327642"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10-20-20</a:t>
                      </a:r>
                    </a:p>
                    <a:p>
                      <a:pPr algn="ctr" fontAlgn="base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сквер б/н между д. 14, д. 16, д. 18 по ул. Федосеенко и д. 118 по пр. Металлистов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502224"/>
                  </a:ext>
                </a:extLst>
              </a:tr>
              <a:tr h="163821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8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Береза повислая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8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extLst>
                  <a:ext uri="{0D108BD9-81ED-4DB2-BD59-A6C34878D82A}">
                    <a16:rowId xmlns:a16="http://schemas.microsoft.com/office/drawing/2014/main" val="4049950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5986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F3933-0AEB-28FA-110C-E857B1D76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A33823-BBE0-F64F-C3AD-1675C24F2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31" y="1268760"/>
            <a:ext cx="3744416" cy="49925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CC19ED-BF08-E932-888E-BF945FEDB1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68760"/>
            <a:ext cx="3744416" cy="4992555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BEFE76B-A9BA-B502-0049-1A1CB35A7F5F}"/>
              </a:ext>
            </a:extLst>
          </p:cNvPr>
          <p:cNvSpPr txBox="1">
            <a:spLocks/>
          </p:cNvSpPr>
          <p:nvPr/>
        </p:nvSpPr>
        <p:spPr>
          <a:xfrm>
            <a:off x="0" y="178329"/>
            <a:ext cx="9144000" cy="83671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ЗНОП МЗ 10-20-17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сквер б/н между д. 24, д. 26, д. 30 по </a:t>
            </a:r>
            <a:r>
              <a:rPr lang="ru-RU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Замшиной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ул., д. 21, д. 25, д. 27 по  ул. Федосеенко и д. 99 по  пр. Металлистов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917900-0634-A444-8A22-291DBAA2154A}"/>
              </a:ext>
            </a:extLst>
          </p:cNvPr>
          <p:cNvSpPr txBox="1"/>
          <p:nvPr/>
        </p:nvSpPr>
        <p:spPr>
          <a:xfrm>
            <a:off x="3873988" y="6381328"/>
            <a:ext cx="13981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деревьев</a:t>
            </a:r>
          </a:p>
        </p:txBody>
      </p:sp>
    </p:spTree>
    <p:extLst>
      <p:ext uri="{BB962C8B-B14F-4D97-AF65-F5344CB8AC3E}">
        <p14:creationId xmlns:p14="http://schemas.microsoft.com/office/powerpoint/2010/main" val="2724252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D914C-56AC-D179-53D8-EB31ECB63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CEEFBC-B278-ECA9-58CF-CDEC86D34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89" y="1412776"/>
            <a:ext cx="8068821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5F35AF-3EAC-6DFD-D03A-5F2D65FE3612}"/>
              </a:ext>
            </a:extLst>
          </p:cNvPr>
          <p:cNvSpPr txBox="1"/>
          <p:nvPr/>
        </p:nvSpPr>
        <p:spPr>
          <a:xfrm>
            <a:off x="-10732" y="188640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ЗНОП МЗ 10-20-17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сквер б/н между д. 24, д. 26, д. 30 по </a:t>
            </a:r>
            <a:r>
              <a:rPr lang="ru-RU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Замшиной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ул., д. 21, д. 25, д. 27 по  ул. Федосеенко и д. 99 по  пр. Металлистов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CD94BC-9273-A25C-976D-33C1D46B83C5}"/>
              </a:ext>
            </a:extLst>
          </p:cNvPr>
          <p:cNvSpPr txBox="1"/>
          <p:nvPr/>
        </p:nvSpPr>
        <p:spPr>
          <a:xfrm>
            <a:off x="3872929" y="6381328"/>
            <a:ext cx="13981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деревьев</a:t>
            </a:r>
          </a:p>
        </p:txBody>
      </p:sp>
    </p:spTree>
    <p:extLst>
      <p:ext uri="{BB962C8B-B14F-4D97-AF65-F5344CB8AC3E}">
        <p14:creationId xmlns:p14="http://schemas.microsoft.com/office/powerpoint/2010/main" val="4259945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7CCAE-C88F-C545-269F-5B5C53AAF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B977F5B-CAF0-EE20-B7CF-0B472B953C14}"/>
              </a:ext>
            </a:extLst>
          </p:cNvPr>
          <p:cNvSpPr txBox="1"/>
          <p:nvPr/>
        </p:nvSpPr>
        <p:spPr>
          <a:xfrm>
            <a:off x="-10732" y="18864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ЗНОП МЗ 10-20-22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сквер б/н на </a:t>
            </a:r>
            <a:r>
              <a:rPr lang="ru-RU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Замшиной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ул. между д. 28, д.44 и д. 31 по ул. Федосеенко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2442A7-6EA7-854E-A12B-905FC4E2FEF6}"/>
              </a:ext>
            </a:extLst>
          </p:cNvPr>
          <p:cNvSpPr txBox="1"/>
          <p:nvPr/>
        </p:nvSpPr>
        <p:spPr>
          <a:xfrm>
            <a:off x="3919906" y="6381328"/>
            <a:ext cx="128272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деревьев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935159-8CE4-A5AA-36FA-33AF06F94D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3" y="836649"/>
            <a:ext cx="5796137" cy="25901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0627BC5-21AC-59CE-983F-32A78BF2E1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32" y="3431203"/>
            <a:ext cx="5796136" cy="25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E59C6-84A7-AC0C-0BE5-20C47916D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5075BCB-BD04-8994-4D69-D39756EE13C4}"/>
              </a:ext>
            </a:extLst>
          </p:cNvPr>
          <p:cNvSpPr txBox="1"/>
          <p:nvPr/>
        </p:nvSpPr>
        <p:spPr>
          <a:xfrm>
            <a:off x="-10732" y="18864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ЗНОП МЗ 10-20-14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сквер б/н между д. 38, д. 40 и д. 42 по </a:t>
            </a:r>
            <a:r>
              <a:rPr lang="ru-RU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Замшиной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ул.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4A4031-B212-991E-F04F-C22AC493D402}"/>
              </a:ext>
            </a:extLst>
          </p:cNvPr>
          <p:cNvSpPr txBox="1"/>
          <p:nvPr/>
        </p:nvSpPr>
        <p:spPr>
          <a:xfrm>
            <a:off x="4036925" y="6381328"/>
            <a:ext cx="104868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дерева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D48E68-2A8B-BDD8-7B11-96E78FD0B3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44724"/>
            <a:ext cx="662473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507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4292</TotalTime>
  <Words>1506</Words>
  <Application>Microsoft Office PowerPoint</Application>
  <PresentationFormat>Экран (4:3)</PresentationFormat>
  <Paragraphs>249</Paragraphs>
  <Slides>34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8" baseType="lpstr">
      <vt:lpstr>Arial</vt:lpstr>
      <vt:lpstr>Calibri</vt:lpstr>
      <vt:lpstr>Times New Roman</vt:lpstr>
      <vt:lpstr>Тема Office</vt:lpstr>
      <vt:lpstr> Местная администрация  муниципального образования  Финляндский округ </vt:lpstr>
      <vt:lpstr>Отчет о результатах выполнения работ           по компенсационному озеленению территорий муниципального образования Финляндский округ              в 2024 году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орготдел</dc:creator>
  <cp:lastModifiedBy>Офис 09</cp:lastModifiedBy>
  <cp:revision>200</cp:revision>
  <dcterms:created xsi:type="dcterms:W3CDTF">2012-05-08T20:01:29Z</dcterms:created>
  <dcterms:modified xsi:type="dcterms:W3CDTF">2024-12-26T13:41:32Z</dcterms:modified>
</cp:coreProperties>
</file>