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00" r:id="rId2"/>
    <p:sldId id="501" r:id="rId3"/>
    <p:sldId id="576" r:id="rId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0000"/>
    <a:srgbClr val="66FF33"/>
    <a:srgbClr val="0066FF"/>
    <a:srgbClr val="FFCC00"/>
    <a:srgbClr val="00FF00"/>
    <a:srgbClr val="0000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25" autoAdjust="0"/>
    <p:restoredTop sz="82809" autoAdjust="0"/>
  </p:normalViewPr>
  <p:slideViewPr>
    <p:cSldViewPr>
      <p:cViewPr varScale="1">
        <p:scale>
          <a:sx n="71" d="100"/>
          <a:sy n="71" d="100"/>
        </p:scale>
        <p:origin x="226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1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C41D0AE1-2862-470D-8B45-0A90CE650BD0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6A0CABA-B3EE-429A-BC39-3389F9B918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C7759-4275-436F-940F-33AFE0A382F5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B1D22-CA85-46A2-8332-35E5C50C5C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F571D-A071-4692-9B84-CF715FAE2820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9B886-A146-483C-8390-ADF899864C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0DE50-6329-4B5F-AFA7-E9F59CC5500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A9E54-4C9E-464C-B36F-D74EDC3DDA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3D98F-F524-4664-82CA-6FE9AE57ED6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7DD0F-747D-488F-BC93-B281F85AAB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FB516-ECA5-4D33-A158-2B3D70D7D08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9999B-0C84-45EB-8544-5C1AB17F71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C6E05-28CC-4B84-A12A-798FCD3EEF7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ED787-981A-4EE3-8BAC-C7C21272AC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F484F-DC57-4577-A67D-4E64AFF889B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FD1E6-58C1-406A-B648-FFC3A747AC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61E93-7EAD-4012-B1E5-E1AFC3DF39C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680FD-DC42-4347-BDE2-5D9F90AA32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83DCB-399C-438D-81F7-44FD30C6A055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080FA-D9CB-475A-B9B1-05C591E568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70C26-0EB8-4917-9F6B-CDDDBDAAD35F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A4CDF-B993-4BF3-B6B2-3BB0CE3883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EACCA-1CD1-4FFC-BB6E-2A399A7CBDA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097D5-BA24-426C-BA51-5B6812A4EF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73A21-D9E1-48DC-8995-C935F38EED75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F368-A2CC-4064-9331-D6F2795507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8E4FD-A0ED-43FE-8B69-76945BC5612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C338-8C6F-4346-A247-866D8EBC3A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16BA5-86C1-4421-8DF8-0484986534C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AB06E-E4B5-4710-952D-9CBCF70BC7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AF0086-6945-43FA-BF7F-434228907EF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72B7654-1E82-4256-A6A1-18A837C34B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646112" y="2348880"/>
            <a:ext cx="7851775" cy="1800225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br>
              <a:rPr lang="ru-RU" sz="3500" dirty="0"/>
            </a:br>
            <a:r>
              <a:rPr lang="ru-RU" sz="3700" b="1" dirty="0">
                <a:latin typeface="Times New Roman" pitchFamily="18" charset="0"/>
                <a:cs typeface="Times New Roman" pitchFamily="18" charset="0"/>
              </a:rPr>
              <a:t>Местная администрация </a:t>
            </a:r>
            <a:br>
              <a:rPr lang="ru-RU" sz="3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700" b="1" dirty="0">
                <a:latin typeface="Times New Roman" pitchFamily="18" charset="0"/>
                <a:cs typeface="Times New Roman" pitchFamily="18" charset="0"/>
              </a:rPr>
              <a:t>муниципального образования </a:t>
            </a:r>
            <a:br>
              <a:rPr lang="ru-RU" sz="3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700" b="1" dirty="0">
                <a:latin typeface="Times New Roman" pitchFamily="18" charset="0"/>
                <a:cs typeface="Times New Roman" pitchFamily="18" charset="0"/>
              </a:rPr>
              <a:t>Финляндский округ</a:t>
            </a:r>
            <a:br>
              <a:rPr lang="ru-RU" sz="3700" dirty="0">
                <a:latin typeface="Times New Roman" pitchFamily="18" charset="0"/>
                <a:cs typeface="Times New Roman" pitchFamily="18" charset="0"/>
              </a:rPr>
            </a:br>
            <a:endParaRPr lang="ru-RU" sz="3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8194" y="4509120"/>
            <a:ext cx="7854950" cy="18002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год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5085463-41CF-F7E9-784F-00DBF8FE07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74233" y="548655"/>
            <a:ext cx="1195533" cy="14140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4464495"/>
          </a:xfrm>
        </p:spPr>
        <p:txBody>
          <a:bodyPr/>
          <a:lstStyle/>
          <a:p>
            <a:pPr marL="273050" indent="-273050">
              <a:spcBef>
                <a:spcPct val="20000"/>
              </a:spcBef>
              <a:defRPr/>
            </a:pP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План работ по осуществлению компенсационного озеленения территорий муниципального образования Финляндский округ                      в 2025 году</a:t>
            </a:r>
            <a:br>
              <a:rPr lang="ru-RU" sz="3200" b="1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</a:br>
            <a:endParaRPr lang="ru-RU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2AAB324-0A6B-A86C-B661-E326B57337F9}"/>
              </a:ext>
            </a:extLst>
          </p:cNvPr>
          <p:cNvSpPr txBox="1">
            <a:spLocks/>
          </p:cNvSpPr>
          <p:nvPr/>
        </p:nvSpPr>
        <p:spPr>
          <a:xfrm>
            <a:off x="0" y="389753"/>
            <a:ext cx="9144000" cy="47667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 по осуществлению компенсационного озеленения на 2025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99FD73B-08E9-EEA5-A013-5340B5A58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2513" y="16250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B849E99-BB20-7DF1-EA9D-58995F65F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505278"/>
              </p:ext>
            </p:extLst>
          </p:nvPr>
        </p:nvGraphicFramePr>
        <p:xfrm>
          <a:off x="377534" y="1124744"/>
          <a:ext cx="8388932" cy="510516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628048">
                  <a:extLst>
                    <a:ext uri="{9D8B030D-6E8A-4147-A177-3AD203B41FA5}">
                      <a16:colId xmlns:a16="http://schemas.microsoft.com/office/drawing/2014/main" val="1244265170"/>
                    </a:ext>
                  </a:extLst>
                </a:gridCol>
                <a:gridCol w="6230714">
                  <a:extLst>
                    <a:ext uri="{9D8B030D-6E8A-4147-A177-3AD203B41FA5}">
                      <a16:colId xmlns:a16="http://schemas.microsoft.com/office/drawing/2014/main" val="1758815364"/>
                    </a:ext>
                  </a:extLst>
                </a:gridCol>
                <a:gridCol w="1530170">
                  <a:extLst>
                    <a:ext uri="{9D8B030D-6E8A-4147-A177-3AD203B41FA5}">
                      <a16:colId xmlns:a16="http://schemas.microsoft.com/office/drawing/2014/main" val="660257466"/>
                    </a:ext>
                  </a:extLst>
                </a:gridCol>
              </a:tblGrid>
              <a:tr h="85344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 anchor="ctr"/>
                </a:tc>
                <a:extLst>
                  <a:ext uri="{0D108BD9-81ED-4DB2-BD59-A6C34878D82A}">
                    <a16:rowId xmlns:a16="http://schemas.microsoft.com/office/drawing/2014/main" val="4101556890"/>
                  </a:ext>
                </a:extLst>
              </a:tr>
              <a:tr h="273001"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между д. 15 по 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Бестужевской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ул. и д. 10 по 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Герасимовской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ул. (ЗНОП МЗ 10-20-3)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 marL="53597" marR="53597" marT="0" marB="0" anchor="ctr"/>
                </a:tc>
                <a:extLst>
                  <a:ext uri="{0D108BD9-81ED-4DB2-BD59-A6C34878D82A}">
                    <a16:rowId xmlns:a16="http://schemas.microsoft.com/office/drawing/2014/main" val="324139391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между д. 17 и д. 23 по 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Бестужевской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ул. и д. 12, д. 14, д. 16 по 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Герасимовской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ул. (ЗНОП МЗ 10-20-38)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шт.</a:t>
                      </a:r>
                    </a:p>
                  </a:txBody>
                  <a:tcPr marL="53597" marR="53597" marT="0" marB="0" anchor="ctr"/>
                </a:tc>
                <a:extLst>
                  <a:ext uri="{0D108BD9-81ED-4DB2-BD59-A6C34878D82A}">
                    <a16:rowId xmlns:a16="http://schemas.microsoft.com/office/drawing/2014/main" val="757176384"/>
                  </a:ext>
                </a:extLst>
              </a:tr>
              <a:tr h="266802"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между д. 79, д. 81, корп. 1, и д. 83, корп. 1, по Кондратьевскому пр. (ЗНОП МЗ 10-20-13)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шт.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 anchor="ctr"/>
                </a:tc>
                <a:extLst>
                  <a:ext uri="{0D108BD9-81ED-4DB2-BD59-A6C34878D82A}">
                    <a16:rowId xmlns:a16="http://schemas.microsoft.com/office/drawing/2014/main" val="2652672601"/>
                  </a:ext>
                </a:extLst>
              </a:tr>
              <a:tr h="291325"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на Кондратьевском пр., д. 77 (ЗНОП МЗ 10-20-7)</a:t>
                      </a:r>
                      <a:endParaRPr lang="ru-RU" sz="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шт.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 anchor="ctr"/>
                </a:tc>
                <a:extLst>
                  <a:ext uri="{0D108BD9-81ED-4DB2-BD59-A6C34878D82A}">
                    <a16:rowId xmlns:a16="http://schemas.microsoft.com/office/drawing/2014/main" val="3385437067"/>
                  </a:ext>
                </a:extLst>
              </a:tr>
              <a:tr h="291325"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между д. 24, д. 26, д. 30 по </a:t>
                      </a:r>
                      <a:r>
                        <a:rPr lang="ru-RU" sz="8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Замшиной</a:t>
                      </a:r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ул., д. 21, д. 25, д. 27 по  ул. Федосеенко и д. 99 по пр. Металлистов (ЗНОП МЗ 10-20-17)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 marL="53597" marR="53597" marT="0" marB="0" anchor="ctr"/>
                </a:tc>
                <a:extLst>
                  <a:ext uri="{0D108BD9-81ED-4DB2-BD59-A6C34878D82A}">
                    <a16:rowId xmlns:a16="http://schemas.microsoft.com/office/drawing/2014/main" val="4243522345"/>
                  </a:ext>
                </a:extLst>
              </a:tr>
              <a:tr h="291325"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восточнее д. 38 по </a:t>
                      </a:r>
                      <a:r>
                        <a:rPr lang="ru-RU" sz="8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Замшиной</a:t>
                      </a:r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ул. (ЗНОП МЗ 10-20-21)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шт.</a:t>
                      </a:r>
                    </a:p>
                  </a:txBody>
                  <a:tcPr marL="53597" marR="53597" marT="0" marB="0" anchor="ctr"/>
                </a:tc>
                <a:extLst>
                  <a:ext uri="{0D108BD9-81ED-4DB2-BD59-A6C34878D82A}">
                    <a16:rowId xmlns:a16="http://schemas.microsoft.com/office/drawing/2014/main" val="177988122"/>
                  </a:ext>
                </a:extLst>
              </a:tr>
              <a:tr h="291325"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северо-восточнее д. 59 по пр. Металлистов (ЗНОП МЗ 10-20-1)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шт.</a:t>
                      </a:r>
                    </a:p>
                  </a:txBody>
                  <a:tcPr marL="53597" marR="53597" marT="0" marB="0" anchor="ctr"/>
                </a:tc>
                <a:extLst>
                  <a:ext uri="{0D108BD9-81ED-4DB2-BD59-A6C34878D82A}">
                    <a16:rowId xmlns:a16="http://schemas.microsoft.com/office/drawing/2014/main" val="3162252941"/>
                  </a:ext>
                </a:extLst>
              </a:tr>
              <a:tr h="291325"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на пр. Металлистов у д. 65 (ЗНОП МЗ 10-20-26)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 marL="53597" marR="53597" marT="0" marB="0" anchor="ctr"/>
                </a:tc>
                <a:extLst>
                  <a:ext uri="{0D108BD9-81ED-4DB2-BD59-A6C34878D82A}">
                    <a16:rowId xmlns:a16="http://schemas.microsoft.com/office/drawing/2014/main" val="708522873"/>
                  </a:ext>
                </a:extLst>
              </a:tr>
              <a:tr h="291325"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на Полюстровском пр. между д. 15 и д. 19, корп. 1 (ЗНОП МЗ 10-20-25)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шт.</a:t>
                      </a:r>
                    </a:p>
                  </a:txBody>
                  <a:tcPr marL="53597" marR="53597" marT="0" marB="0" anchor="ctr"/>
                </a:tc>
                <a:extLst>
                  <a:ext uri="{0D108BD9-81ED-4DB2-BD59-A6C34878D82A}">
                    <a16:rowId xmlns:a16="http://schemas.microsoft.com/office/drawing/2014/main" val="4113801134"/>
                  </a:ext>
                </a:extLst>
              </a:tr>
              <a:tr h="291325"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между д. 9 и д. 11 по Полюстровскому пр. (ЗНОП МЗ 10-20-2)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 marL="53597" marR="53597" marT="0" marB="0" anchor="ctr"/>
                </a:tc>
                <a:extLst>
                  <a:ext uri="{0D108BD9-81ED-4DB2-BD59-A6C34878D82A}">
                    <a16:rowId xmlns:a16="http://schemas.microsoft.com/office/drawing/2014/main" val="3134176821"/>
                  </a:ext>
                </a:extLst>
              </a:tr>
              <a:tr h="291325"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юго-восточнее д. 19 по </a:t>
                      </a:r>
                      <a:r>
                        <a:rPr lang="ru-RU" sz="8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Замшиной</a:t>
                      </a:r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ул. (ЗНОП МЗ 10-20-30)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 marL="53597" marR="53597" marT="0" marB="0" anchor="ctr"/>
                </a:tc>
                <a:extLst>
                  <a:ext uri="{0D108BD9-81ED-4DB2-BD59-A6C34878D82A}">
                    <a16:rowId xmlns:a16="http://schemas.microsoft.com/office/drawing/2014/main" val="1171683776"/>
                  </a:ext>
                </a:extLst>
              </a:tr>
              <a:tr h="291325"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на </a:t>
                      </a:r>
                      <a:r>
                        <a:rPr lang="ru-RU" sz="8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Замшиной</a:t>
                      </a:r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ул., д. 21 (ЗНОП МЗ 10-20-4)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 marL="53597" marR="53597" marT="0" marB="0" anchor="ctr"/>
                </a:tc>
                <a:extLst>
                  <a:ext uri="{0D108BD9-81ED-4DB2-BD59-A6C34878D82A}">
                    <a16:rowId xmlns:a16="http://schemas.microsoft.com/office/drawing/2014/main" val="2377656686"/>
                  </a:ext>
                </a:extLst>
              </a:tr>
              <a:tr h="291325"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cквер</a:t>
                      </a:r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б/н во дворе д. 4, д. 6 и д. 8/53 по Лабораторной ул., д. 42 по Кондратьевскому пр. и д. 51 по Полюстровскому пр. (ЗНОП МЗ 10-20-29)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шт.</a:t>
                      </a:r>
                    </a:p>
                  </a:txBody>
                  <a:tcPr marL="53597" marR="53597" marT="0" marB="0" anchor="ctr"/>
                </a:tc>
                <a:extLst>
                  <a:ext uri="{0D108BD9-81ED-4DB2-BD59-A6C34878D82A}">
                    <a16:rowId xmlns:a16="http://schemas.microsoft.com/office/drawing/2014/main" val="3220411230"/>
                  </a:ext>
                </a:extLst>
              </a:tr>
              <a:tr h="291325"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на ул. Федосеенко между д. 30, д. 32, д. 34, д. 36 (ЗНОП МЗ 10-20-37)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 marL="53597" marR="53597" marT="0" marB="0" anchor="ctr"/>
                </a:tc>
                <a:extLst>
                  <a:ext uri="{0D108BD9-81ED-4DB2-BD59-A6C34878D82A}">
                    <a16:rowId xmlns:a16="http://schemas.microsoft.com/office/drawing/2014/main" val="619032847"/>
                  </a:ext>
                </a:extLst>
              </a:tr>
              <a:tr h="291325"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на Антоновской ул., д. 6</a:t>
                      </a:r>
                    </a:p>
                  </a:txBody>
                  <a:tcPr marL="53597" marR="5359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деревьев, 244 кустарника</a:t>
                      </a:r>
                    </a:p>
                  </a:txBody>
                  <a:tcPr marL="53597" marR="53597" marT="0" marB="0" anchor="ctr"/>
                </a:tc>
                <a:extLst>
                  <a:ext uri="{0D108BD9-81ED-4DB2-BD59-A6C34878D82A}">
                    <a16:rowId xmlns:a16="http://schemas.microsoft.com/office/drawing/2014/main" val="3672807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3205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3695</TotalTime>
  <Words>490</Words>
  <Application>Microsoft Office PowerPoint</Application>
  <PresentationFormat>Экран (4:3)</PresentationFormat>
  <Paragraphs>53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Constantia</vt:lpstr>
      <vt:lpstr>Times New Roman</vt:lpstr>
      <vt:lpstr>Тема Office</vt:lpstr>
      <vt:lpstr> Местная администрация  муниципального образования  Финляндский округ </vt:lpstr>
      <vt:lpstr>План работ по осуществлению компенсационного озеленения территорий муниципального образования Финляндский округ                      в 2025 году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орготдел</dc:creator>
  <cp:lastModifiedBy>Офис 09</cp:lastModifiedBy>
  <cp:revision>180</cp:revision>
  <dcterms:created xsi:type="dcterms:W3CDTF">2012-05-08T20:01:29Z</dcterms:created>
  <dcterms:modified xsi:type="dcterms:W3CDTF">2024-12-26T13:55:23Z</dcterms:modified>
</cp:coreProperties>
</file>