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sldIdLst>
    <p:sldId id="500" r:id="rId2"/>
    <p:sldId id="501" r:id="rId3"/>
    <p:sldId id="514" r:id="rId4"/>
    <p:sldId id="559" r:id="rId5"/>
    <p:sldId id="579" r:id="rId6"/>
    <p:sldId id="503" r:id="rId7"/>
    <p:sldId id="548" r:id="rId8"/>
    <p:sldId id="550" r:id="rId9"/>
    <p:sldId id="551" r:id="rId10"/>
    <p:sldId id="552" r:id="rId11"/>
    <p:sldId id="562" r:id="rId12"/>
    <p:sldId id="561" r:id="rId13"/>
    <p:sldId id="560" r:id="rId14"/>
    <p:sldId id="563" r:id="rId15"/>
    <p:sldId id="564" r:id="rId16"/>
    <p:sldId id="565" r:id="rId17"/>
    <p:sldId id="566" r:id="rId18"/>
    <p:sldId id="567" r:id="rId19"/>
    <p:sldId id="568" r:id="rId20"/>
    <p:sldId id="569" r:id="rId21"/>
    <p:sldId id="570" r:id="rId22"/>
    <p:sldId id="572" r:id="rId23"/>
    <p:sldId id="573" r:id="rId24"/>
    <p:sldId id="574" r:id="rId25"/>
    <p:sldId id="575" r:id="rId26"/>
    <p:sldId id="576" r:id="rId27"/>
    <p:sldId id="577" r:id="rId28"/>
    <p:sldId id="578" r:id="rId29"/>
    <p:sldId id="580" r:id="rId30"/>
    <p:sldId id="581" r:id="rId31"/>
  </p:sldIdLst>
  <p:sldSz cx="9144000" cy="6858000" type="screen4x3"/>
  <p:notesSz cx="6858000" cy="9144000"/>
  <p:defaultTextStyle>
    <a:defPPr>
      <a:defRPr lang="ru-RU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  <a:srgbClr val="990000"/>
    <a:srgbClr val="66FF33"/>
    <a:srgbClr val="0066FF"/>
    <a:srgbClr val="FFCC00"/>
    <a:srgbClr val="00FF00"/>
    <a:srgbClr val="0000FF"/>
    <a:srgbClr val="99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—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069" autoAdjust="0"/>
    <p:restoredTop sz="94638" autoAdjust="0"/>
  </p:normalViewPr>
  <p:slideViewPr>
    <p:cSldViewPr>
      <p:cViewPr varScale="1">
        <p:scale>
          <a:sx n="82" d="100"/>
          <a:sy n="82" d="100"/>
        </p:scale>
        <p:origin x="1637" y="5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cs typeface="Arial" charset="0"/>
              </a:defRPr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798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cs typeface="Arial" charset="0"/>
              </a:defRPr>
            </a:lvl1pPr>
          </a:lstStyle>
          <a:p>
            <a:pPr>
              <a:defRPr/>
            </a:pPr>
            <a:fld id="{C41D0AE1-2862-470D-8B45-0A90CE650BD0}" type="datetimeFigureOut">
              <a:rPr lang="ru-RU"/>
              <a:pPr>
                <a:defRPr/>
              </a:pPr>
              <a:t>31.03.2026</a:t>
            </a:fld>
            <a:endParaRPr lang="ru-RU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98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ru-RU" noProof="0"/>
              <a:t>Образец текста</a:t>
            </a:r>
          </a:p>
          <a:p>
            <a:pPr lvl="1"/>
            <a:r>
              <a:rPr lang="ru-RU" noProof="0"/>
              <a:t>Второй уровень</a:t>
            </a:r>
          </a:p>
          <a:p>
            <a:pPr lvl="2"/>
            <a:r>
              <a:rPr lang="ru-RU" noProof="0"/>
              <a:t>Третий уровень</a:t>
            </a:r>
          </a:p>
          <a:p>
            <a:pPr lvl="3"/>
            <a:r>
              <a:rPr lang="ru-RU" noProof="0"/>
              <a:t>Четвертый уровень</a:t>
            </a:r>
          </a:p>
          <a:p>
            <a:pPr lvl="4"/>
            <a:r>
              <a:rPr lang="ru-RU" noProof="0"/>
              <a:t>Пятый уровень</a:t>
            </a:r>
          </a:p>
        </p:txBody>
      </p:sp>
      <p:sp>
        <p:nvSpPr>
          <p:cNvPr id="798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cs typeface="Arial" charset="0"/>
              </a:defRPr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798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B6A0CABA-B3EE-429A-BC39-3389F9B918AF}" type="slidenum">
              <a:rPr lang="ru-RU" altLang="ru-RU"/>
              <a:pPr>
                <a:defRPr/>
              </a:pPr>
              <a:t>‹#›</a:t>
            </a:fld>
            <a:endParaRPr lang="ru-RU" alt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CC7759-4275-436F-940F-33AFE0A382F5}" type="datetimeFigureOut">
              <a:rPr lang="ru-RU"/>
              <a:pPr>
                <a:defRPr/>
              </a:pPr>
              <a:t>31.03.2026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0B1D22-CA85-46A2-8332-35E5C50C5C40}" type="slidenum">
              <a:rPr lang="ru-RU" altLang="ru-RU"/>
              <a:pPr>
                <a:defRPr/>
              </a:pPr>
              <a:t>‹#›</a:t>
            </a:fld>
            <a:endParaRPr lang="ru-RU" altLang="ru-RU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7F484F-DC57-4577-A67D-4E64AFF889B6}" type="datetimeFigureOut">
              <a:rPr lang="ru-RU"/>
              <a:pPr>
                <a:defRPr/>
              </a:pPr>
              <a:t>31.03.2026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FFD1E6-58C1-406A-B648-FFC3A747AC83}" type="slidenum">
              <a:rPr lang="ru-RU" altLang="ru-RU"/>
              <a:pPr>
                <a:defRPr/>
              </a:pPr>
              <a:t>‹#›</a:t>
            </a:fld>
            <a:endParaRPr lang="ru-RU" altLang="ru-RU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761E93-7EAD-4012-B1E5-E1AFC3DF39CA}" type="datetimeFigureOut">
              <a:rPr lang="ru-RU"/>
              <a:pPr>
                <a:defRPr/>
              </a:pPr>
              <a:t>31.03.2026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2680FD-DC42-4347-BDE2-5D9F90AA324A}" type="slidenum">
              <a:rPr lang="ru-RU" altLang="ru-RU"/>
              <a:pPr>
                <a:defRPr/>
              </a:pPr>
              <a:t>‹#›</a:t>
            </a:fld>
            <a:endParaRPr lang="ru-RU" altLang="ru-RU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A83DCB-399C-438D-81F7-44FD30C6A055}" type="datetimeFigureOut">
              <a:rPr lang="ru-RU"/>
              <a:pPr>
                <a:defRPr/>
              </a:pPr>
              <a:t>31.03.2026</a:t>
            </a:fld>
            <a:endParaRPr lang="ru-RU"/>
          </a:p>
        </p:txBody>
      </p:sp>
      <p:sp>
        <p:nvSpPr>
          <p:cNvPr id="6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7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B080FA-D9CB-475A-B9B1-05C591E56897}" type="slidenum">
              <a:rPr lang="ru-RU" altLang="ru-RU"/>
              <a:pPr>
                <a:defRPr/>
              </a:pPr>
              <a:t>‹#›</a:t>
            </a:fld>
            <a:endParaRPr lang="ru-RU" altLang="ru-RU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C70C26-0EB8-4917-9F6B-CDDDBDAAD35F}" type="datetimeFigureOut">
              <a:rPr lang="ru-RU"/>
              <a:pPr>
                <a:defRPr/>
              </a:pPr>
              <a:t>31.03.2026</a:t>
            </a:fld>
            <a:endParaRPr lang="ru-RU"/>
          </a:p>
        </p:txBody>
      </p:sp>
      <p:sp>
        <p:nvSpPr>
          <p:cNvPr id="8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9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4A4CDF-B993-4BF3-B6B2-3BB0CE388320}" type="slidenum">
              <a:rPr lang="ru-RU" altLang="ru-RU"/>
              <a:pPr>
                <a:defRPr/>
              </a:pPr>
              <a:t>‹#›</a:t>
            </a:fld>
            <a:endParaRPr lang="ru-RU" altLang="ru-RU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1EACCA-1CD1-4FFC-BB6E-2A399A7CBDA6}" type="datetimeFigureOut">
              <a:rPr lang="ru-RU"/>
              <a:pPr>
                <a:defRPr/>
              </a:pPr>
              <a:t>31.03.2026</a:t>
            </a:fld>
            <a:endParaRPr lang="ru-RU"/>
          </a:p>
        </p:txBody>
      </p:sp>
      <p:sp>
        <p:nvSpPr>
          <p:cNvPr id="4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5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3097D5-BA24-426C-BA51-5B6812A4EF18}" type="slidenum">
              <a:rPr lang="ru-RU" altLang="ru-RU"/>
              <a:pPr>
                <a:defRPr/>
              </a:pPr>
              <a:t>‹#›</a:t>
            </a:fld>
            <a:endParaRPr lang="ru-RU" altLang="ru-RU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673A21-D9E1-48DC-8995-C935F38EED75}" type="datetimeFigureOut">
              <a:rPr lang="ru-RU"/>
              <a:pPr>
                <a:defRPr/>
              </a:pPr>
              <a:t>31.03.2026</a:t>
            </a:fld>
            <a:endParaRPr lang="ru-RU"/>
          </a:p>
        </p:txBody>
      </p:sp>
      <p:sp>
        <p:nvSpPr>
          <p:cNvPr id="3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4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B1F368-A2CC-4064-9331-D6F27955074B}" type="slidenum">
              <a:rPr lang="ru-RU" altLang="ru-RU"/>
              <a:pPr>
                <a:defRPr/>
              </a:pPr>
              <a:t>‹#›</a:t>
            </a:fld>
            <a:endParaRPr lang="ru-RU" altLang="ru-RU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D8E4FD-A0ED-43FE-8B69-76945BC5612B}" type="datetimeFigureOut">
              <a:rPr lang="ru-RU"/>
              <a:pPr>
                <a:defRPr/>
              </a:pPr>
              <a:t>31.03.2026</a:t>
            </a:fld>
            <a:endParaRPr lang="ru-RU"/>
          </a:p>
        </p:txBody>
      </p:sp>
      <p:sp>
        <p:nvSpPr>
          <p:cNvPr id="6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7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91C338-8C6F-4346-A247-866D8EBC3ADD}" type="slidenum">
              <a:rPr lang="ru-RU" altLang="ru-RU"/>
              <a:pPr>
                <a:defRPr/>
              </a:pPr>
              <a:t>‹#›</a:t>
            </a:fld>
            <a:endParaRPr lang="ru-RU" altLang="ru-RU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016BA5-86C1-4421-8DF8-0484986534C2}" type="datetimeFigureOut">
              <a:rPr lang="ru-RU"/>
              <a:pPr>
                <a:defRPr/>
              </a:pPr>
              <a:t>31.03.2026</a:t>
            </a:fld>
            <a:endParaRPr lang="ru-RU"/>
          </a:p>
        </p:txBody>
      </p:sp>
      <p:sp>
        <p:nvSpPr>
          <p:cNvPr id="6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7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EAB06E-E4B5-4710-952D-9CBCF70BC7FD}" type="slidenum">
              <a:rPr lang="ru-RU" altLang="ru-RU"/>
              <a:pPr>
                <a:defRPr/>
              </a:pPr>
              <a:t>‹#›</a:t>
            </a:fld>
            <a:endParaRPr lang="ru-RU" altLang="ru-RU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9F571D-A071-4692-9B84-CF715FAE2820}" type="datetimeFigureOut">
              <a:rPr lang="ru-RU"/>
              <a:pPr>
                <a:defRPr/>
              </a:pPr>
              <a:t>31.03.2026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79B886-A146-483C-8390-ADF899864CEE}" type="slidenum">
              <a:rPr lang="ru-RU" altLang="ru-RU"/>
              <a:pPr>
                <a:defRPr/>
              </a:pPr>
              <a:t>‹#›</a:t>
            </a:fld>
            <a:endParaRPr lang="ru-RU" altLang="ru-RU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D0DE50-6329-4B5F-AFA7-E9F59CC5500A}" type="datetimeFigureOut">
              <a:rPr lang="ru-RU"/>
              <a:pPr>
                <a:defRPr/>
              </a:pPr>
              <a:t>31.03.2026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1A9E54-4C9E-464C-B36F-D74EDC3DDA83}" type="slidenum">
              <a:rPr lang="ru-RU" altLang="ru-RU"/>
              <a:pPr>
                <a:defRPr/>
              </a:pPr>
              <a:t>‹#›</a:t>
            </a:fld>
            <a:endParaRPr lang="ru-RU" altLang="ru-RU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Заголовок, 1 большой объект и 2 маленьких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Содержимое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6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F3D98F-F524-4664-82CA-6FE9AE57ED6E}" type="datetimeFigureOut">
              <a:rPr lang="ru-RU"/>
              <a:pPr>
                <a:defRPr/>
              </a:pPr>
              <a:t>31.03.2026</a:t>
            </a:fld>
            <a:endParaRPr lang="ru-RU"/>
          </a:p>
        </p:txBody>
      </p:sp>
      <p:sp>
        <p:nvSpPr>
          <p:cNvPr id="7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8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D7DD0F-747D-488F-BC93-B281F85AABF1}" type="slidenum">
              <a:rPr lang="ru-RU" altLang="ru-RU"/>
              <a:pPr>
                <a:defRPr/>
              </a:pPr>
              <a:t>‹#›</a:t>
            </a:fld>
            <a:endParaRPr lang="ru-RU" altLang="ru-RU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Заголовок и четыре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Содержимое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Содержимое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3FB516-ECA5-4D33-A158-2B3D70D7D08E}" type="datetimeFigureOut">
              <a:rPr lang="ru-RU"/>
              <a:pPr>
                <a:defRPr/>
              </a:pPr>
              <a:t>31.03.2026</a:t>
            </a:fld>
            <a:endParaRPr lang="ru-RU"/>
          </a:p>
        </p:txBody>
      </p:sp>
      <p:sp>
        <p:nvSpPr>
          <p:cNvPr id="8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9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A9999B-0C84-45EB-8544-5C1AB17F71B8}" type="slidenum">
              <a:rPr lang="ru-RU" altLang="ru-RU"/>
              <a:pPr>
                <a:defRPr/>
              </a:pPr>
              <a:t>‹#›</a:t>
            </a:fld>
            <a:endParaRPr lang="ru-RU" altLang="ru-RU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Заголовок, 2 маленьких объекта и 1 большой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Содержимое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quarter" idx="2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Содержимое 4"/>
          <p:cNvSpPr>
            <a:spLocks noGrp="1"/>
          </p:cNvSpPr>
          <p:nvPr>
            <p:ph sz="half" idx="3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6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6C6E05-28CC-4B84-A12A-798FCD3EEF7E}" type="datetimeFigureOut">
              <a:rPr lang="ru-RU"/>
              <a:pPr>
                <a:defRPr/>
              </a:pPr>
              <a:t>31.03.2026</a:t>
            </a:fld>
            <a:endParaRPr lang="ru-RU"/>
          </a:p>
        </p:txBody>
      </p:sp>
      <p:sp>
        <p:nvSpPr>
          <p:cNvPr id="7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8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ED787-981A-4EE3-8BAC-C7C21272AC3F}" type="slidenum">
              <a:rPr lang="ru-RU" altLang="ru-RU"/>
              <a:pPr>
                <a:defRPr/>
              </a:pPr>
              <a:t>‹#›</a:t>
            </a:fld>
            <a:endParaRPr lang="ru-RU" altLang="ru-RU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6" cstate="screen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Заголовок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ru-RU" altLang="ru-RU"/>
              <a:t>Образец заголовка</a:t>
            </a:r>
          </a:p>
        </p:txBody>
      </p:sp>
      <p:sp>
        <p:nvSpPr>
          <p:cNvPr id="1027" name="Текст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ru-RU" altLang="ru-RU"/>
              <a:t>Образец текста</a:t>
            </a:r>
          </a:p>
          <a:p>
            <a:pPr lvl="1"/>
            <a:r>
              <a:rPr lang="ru-RU" altLang="ru-RU"/>
              <a:t>Второй уровень</a:t>
            </a:r>
          </a:p>
          <a:p>
            <a:pPr lvl="2"/>
            <a:r>
              <a:rPr lang="ru-RU" altLang="ru-RU"/>
              <a:t>Третий уровень</a:t>
            </a:r>
          </a:p>
          <a:p>
            <a:pPr lvl="3"/>
            <a:r>
              <a:rPr lang="ru-RU" altLang="ru-RU"/>
              <a:t>Четвертый уровень</a:t>
            </a:r>
          </a:p>
          <a:p>
            <a:pPr lvl="4"/>
            <a:r>
              <a:rPr lang="ru-RU" alt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AAF0086-6945-43FA-BF7F-434228907EF7}" type="datetimeFigureOut">
              <a:rPr lang="ru-RU"/>
              <a:pPr>
                <a:defRPr/>
              </a:pPr>
              <a:t>31.03.2026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272B7654-1E82-4256-A6A1-18A837C34BE1}" type="slidenum">
              <a:rPr lang="ru-RU" altLang="ru-RU"/>
              <a:pPr>
                <a:defRPr/>
              </a:pPr>
              <a:t>‹#›</a:t>
            </a:fld>
            <a:endParaRPr lang="ru-RU" alt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Заголовок 1"/>
          <p:cNvSpPr>
            <a:spLocks noGrp="1"/>
          </p:cNvSpPr>
          <p:nvPr>
            <p:ph type="ctrTitle"/>
          </p:nvPr>
        </p:nvSpPr>
        <p:spPr>
          <a:xfrm>
            <a:off x="646112" y="2348880"/>
            <a:ext cx="7851775" cy="1800225"/>
          </a:xfrm>
        </p:spPr>
        <p:txBody>
          <a:bodyPr>
            <a:noAutofit/>
          </a:bodyPr>
          <a:lstStyle/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br>
              <a:rPr lang="ru-RU" sz="3500" dirty="0"/>
            </a:br>
            <a:r>
              <a:rPr lang="ru-RU" sz="3700" b="1" dirty="0">
                <a:latin typeface="Times New Roman" pitchFamily="18" charset="0"/>
                <a:cs typeface="Times New Roman" pitchFamily="18" charset="0"/>
              </a:rPr>
              <a:t>Местная администрация </a:t>
            </a:r>
            <a:br>
              <a:rPr lang="ru-RU" sz="3700" b="1" dirty="0">
                <a:latin typeface="Times New Roman" pitchFamily="18" charset="0"/>
                <a:cs typeface="Times New Roman" pitchFamily="18" charset="0"/>
              </a:rPr>
            </a:br>
            <a:r>
              <a:rPr lang="ru-RU" sz="3700" b="1" dirty="0">
                <a:latin typeface="Times New Roman" pitchFamily="18" charset="0"/>
                <a:cs typeface="Times New Roman" pitchFamily="18" charset="0"/>
              </a:rPr>
              <a:t>муниципального образования </a:t>
            </a:r>
            <a:br>
              <a:rPr lang="ru-RU" sz="3700" b="1" dirty="0">
                <a:latin typeface="Times New Roman" pitchFamily="18" charset="0"/>
                <a:cs typeface="Times New Roman" pitchFamily="18" charset="0"/>
              </a:rPr>
            </a:br>
            <a:r>
              <a:rPr lang="ru-RU" sz="3700" b="1" dirty="0">
                <a:latin typeface="Times New Roman" pitchFamily="18" charset="0"/>
                <a:cs typeface="Times New Roman" pitchFamily="18" charset="0"/>
              </a:rPr>
              <a:t>Финляндский округ</a:t>
            </a:r>
            <a:br>
              <a:rPr lang="ru-RU" sz="3700" dirty="0">
                <a:latin typeface="Times New Roman" pitchFamily="18" charset="0"/>
                <a:cs typeface="Times New Roman" pitchFamily="18" charset="0"/>
              </a:rPr>
            </a:br>
            <a:endParaRPr lang="ru-RU" sz="37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Подзаголовок 2"/>
          <p:cNvSpPr>
            <a:spLocks noGrp="1"/>
          </p:cNvSpPr>
          <p:nvPr>
            <p:ph type="subTitle" idx="1"/>
          </p:nvPr>
        </p:nvSpPr>
        <p:spPr>
          <a:xfrm>
            <a:off x="788194" y="4509120"/>
            <a:ext cx="7854950" cy="180022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Arial" panose="020B0604020202020204" pitchFamily="34" charset="0"/>
              <a:buNone/>
              <a:defRPr/>
            </a:pPr>
            <a:r>
              <a:rPr lang="ru-RU" sz="4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202</a:t>
            </a:r>
            <a:r>
              <a:rPr lang="en-US" sz="4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r>
              <a:rPr lang="ru-RU" sz="4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год</a:t>
            </a:r>
          </a:p>
        </p:txBody>
      </p:sp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02A01053-36CA-ACE7-0B4F-C79A0ABE5C2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974232" y="754801"/>
            <a:ext cx="1195533" cy="1414071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908720"/>
            <a:ext cx="8229600" cy="4464495"/>
          </a:xfrm>
        </p:spPr>
        <p:txBody>
          <a:bodyPr/>
          <a:lstStyle/>
          <a:p>
            <a:pPr marL="273050" indent="-273050">
              <a:spcBef>
                <a:spcPct val="20000"/>
              </a:spcBef>
              <a:defRPr/>
            </a:pPr>
            <a:r>
              <a:rPr lang="ru-RU" sz="32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Отчет о результатах выполнения работ           по компенсационному озеленению территорий муниципального образования Финляндский округ              в 2025 году</a:t>
            </a:r>
            <a:br>
              <a:rPr lang="ru-RU" sz="3200" b="1" dirty="0">
                <a:solidFill>
                  <a:prstClr val="black"/>
                </a:solidFill>
                <a:latin typeface="Constantia"/>
                <a:ea typeface="+mn-ea"/>
                <a:cs typeface="+mn-cs"/>
              </a:rPr>
            </a:br>
            <a:endParaRPr lang="ru-RU" sz="4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Содержимое 2"/>
          <p:cNvSpPr txBox="1">
            <a:spLocks/>
          </p:cNvSpPr>
          <p:nvPr/>
        </p:nvSpPr>
        <p:spPr bwMode="auto">
          <a:xfrm>
            <a:off x="36512" y="0"/>
            <a:ext cx="8927976" cy="6566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ru-RU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Адресная программа </a:t>
            </a:r>
            <a:r>
              <a:rPr lang="ru-RU" sz="2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по компенсационному озеленению на территории</a:t>
            </a:r>
          </a:p>
          <a:p>
            <a:pPr algn="ctr"/>
            <a:r>
              <a:rPr lang="ru-RU" sz="2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муниципального образования Финляндский округ на 2025 год</a:t>
            </a:r>
            <a:endParaRPr lang="ru-RU" sz="2000" dirty="0">
              <a:latin typeface="+mn-lt"/>
              <a:cs typeface="+mn-cs"/>
            </a:endParaRPr>
          </a:p>
        </p:txBody>
      </p:sp>
      <p:graphicFrame>
        <p:nvGraphicFramePr>
          <p:cNvPr id="3" name="Таблица 2">
            <a:extLst>
              <a:ext uri="{FF2B5EF4-FFF2-40B4-BE49-F238E27FC236}">
                <a16:creationId xmlns:a16="http://schemas.microsoft.com/office/drawing/2014/main" id="{EAA03B88-17B8-A948-7635-95958FD28A7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8621571"/>
              </p:ext>
            </p:extLst>
          </p:nvPr>
        </p:nvGraphicFramePr>
        <p:xfrm>
          <a:off x="179510" y="656692"/>
          <a:ext cx="8784978" cy="57620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61516">
                  <a:extLst>
                    <a:ext uri="{9D8B030D-6E8A-4147-A177-3AD203B41FA5}">
                      <a16:colId xmlns:a16="http://schemas.microsoft.com/office/drawing/2014/main" val="2463331322"/>
                    </a:ext>
                  </a:extLst>
                </a:gridCol>
                <a:gridCol w="6868356">
                  <a:extLst>
                    <a:ext uri="{9D8B030D-6E8A-4147-A177-3AD203B41FA5}">
                      <a16:colId xmlns:a16="http://schemas.microsoft.com/office/drawing/2014/main" val="2232067672"/>
                    </a:ext>
                  </a:extLst>
                </a:gridCol>
                <a:gridCol w="1212342">
                  <a:extLst>
                    <a:ext uri="{9D8B030D-6E8A-4147-A177-3AD203B41FA5}">
                      <a16:colId xmlns:a16="http://schemas.microsoft.com/office/drawing/2014/main" val="2340368682"/>
                    </a:ext>
                  </a:extLst>
                </a:gridCol>
                <a:gridCol w="142764">
                  <a:extLst>
                    <a:ext uri="{9D8B030D-6E8A-4147-A177-3AD203B41FA5}">
                      <a16:colId xmlns:a16="http://schemas.microsoft.com/office/drawing/2014/main" val="355908589"/>
                    </a:ext>
                  </a:extLst>
                </a:gridCol>
              </a:tblGrid>
              <a:tr h="29690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</a:rPr>
                        <a:t>№ п/п</a:t>
                      </a:r>
                      <a:endParaRPr lang="ru-RU" sz="1400" kern="150" dirty="0">
                        <a:effectLst/>
                        <a:latin typeface="Arial Narrow" panose="020B0606020202030204" pitchFamily="34" charset="0"/>
                        <a:ea typeface="SimSun" panose="02010600030101010101" pitchFamily="2" charset="-122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</a:rPr>
                        <a:t>Порода дерева</a:t>
                      </a:r>
                      <a:endParaRPr lang="ru-RU" sz="1400" kern="150" dirty="0">
                        <a:effectLst/>
                        <a:latin typeface="Arial Narrow" panose="020B0606020202030204" pitchFamily="34" charset="0"/>
                        <a:ea typeface="SimSun" panose="02010600030101010101" pitchFamily="2" charset="-122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665480" algn="l"/>
                          <a:tab pos="1276985" algn="ctr"/>
                        </a:tabLst>
                      </a:pPr>
                      <a:r>
                        <a:rPr lang="ru-RU" sz="1600" kern="150" dirty="0">
                          <a:effectLst/>
                          <a:latin typeface="Arial Narrow" panose="020B0606020202030204" pitchFamily="34" charset="0"/>
                        </a:rPr>
                        <a:t>(шт.)</a:t>
                      </a:r>
                      <a:endParaRPr lang="ru-RU" sz="1600" kern="150" dirty="0">
                        <a:effectLst/>
                        <a:latin typeface="Arial Narrow" panose="020B0606020202030204" pitchFamily="34" charset="0"/>
                        <a:ea typeface="SimSun" panose="02010600030101010101" pitchFamily="2" charset="-122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ru-RU" sz="1600">
                          <a:effectLst/>
                          <a:latin typeface="Arial Narrow" panose="020B0606020202030204" pitchFamily="34" charset="0"/>
                        </a:rPr>
                        <a:t> </a:t>
                      </a:r>
                      <a:endParaRPr lang="ru-RU" sz="1600">
                        <a:effectLst/>
                        <a:latin typeface="Arial Narrow" panose="020B0606020202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207552127"/>
                  </a:ext>
                </a:extLst>
              </a:tr>
              <a:tr h="255653">
                <a:tc gridSpan="4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</a:t>
                      </a:r>
                      <a:r>
                        <a:rPr lang="ru-RU" sz="14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квер</a:t>
                      </a:r>
                      <a:r>
                        <a:rPr lang="ru-RU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б/н между д. 15 по </a:t>
                      </a:r>
                      <a:r>
                        <a:rPr lang="ru-RU" sz="14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Бестужевской</a:t>
                      </a:r>
                      <a:r>
                        <a:rPr lang="ru-RU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ул. и д. 10 по </a:t>
                      </a:r>
                      <a:r>
                        <a:rPr lang="ru-RU" sz="14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Герасимовской</a:t>
                      </a:r>
                      <a:r>
                        <a:rPr lang="ru-RU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ул. (ЗНОП МЗ 10-20-3)</a:t>
                      </a:r>
                      <a:endParaRPr lang="ru-RU" sz="1400" b="1" kern="150" dirty="0">
                        <a:effectLst/>
                        <a:latin typeface="Arial Narrow" panose="020B0606020202030204" pitchFamily="34" charset="0"/>
                        <a:ea typeface="SimSun" panose="02010600030101010101" pitchFamily="2" charset="-122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269815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b="0" kern="150" dirty="0">
                          <a:effectLst/>
                          <a:latin typeface="Arial Narrow" panose="020B0606020202030204" pitchFamily="34" charset="0"/>
                        </a:rPr>
                        <a:t>1</a:t>
                      </a:r>
                      <a:endParaRPr lang="ru-RU" sz="1400" b="0" kern="150" dirty="0">
                        <a:effectLst/>
                        <a:latin typeface="Arial Narrow" panose="020B0606020202030204" pitchFamily="34" charset="0"/>
                        <a:ea typeface="SimSun" panose="02010600030101010101" pitchFamily="2" charset="-122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Клен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</a:rPr>
                        <a:t>1</a:t>
                      </a:r>
                      <a:endParaRPr lang="ru-RU" sz="1400" kern="150" dirty="0">
                        <a:effectLst/>
                        <a:latin typeface="Arial Narrow" panose="020B0606020202030204" pitchFamily="34" charset="0"/>
                        <a:ea typeface="SimSun" panose="02010600030101010101" pitchFamily="2" charset="-122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ru-RU" sz="1600">
                          <a:effectLst/>
                          <a:latin typeface="Arial Narrow" panose="020B0606020202030204" pitchFamily="34" charset="0"/>
                        </a:rPr>
                        <a:t> </a:t>
                      </a:r>
                      <a:endParaRPr lang="ru-RU" sz="1600">
                        <a:effectLst/>
                        <a:latin typeface="Arial Narrow" panose="020B0606020202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661625032"/>
                  </a:ext>
                </a:extLst>
              </a:tr>
              <a:tr h="250574">
                <a:tc gridSpan="4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Сквер б/н между д. 17 и д. 23 по </a:t>
                      </a:r>
                      <a:r>
                        <a:rPr lang="ru-RU" sz="14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Бестужевской</a:t>
                      </a:r>
                      <a:r>
                        <a:rPr lang="ru-RU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ул. и д. 12, д. 14, д. 16 по </a:t>
                      </a:r>
                      <a:r>
                        <a:rPr lang="ru-RU" sz="14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Герасимовской</a:t>
                      </a:r>
                      <a:r>
                        <a:rPr lang="ru-RU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ул. (ЗНОП МЗ 10-20-38)</a:t>
                      </a:r>
                      <a:endParaRPr lang="ru-RU" sz="1400" kern="150" dirty="0">
                        <a:effectLst/>
                        <a:latin typeface="Arial Narrow" panose="020B0606020202030204" pitchFamily="34" charset="0"/>
                        <a:ea typeface="SimSun" panose="02010600030101010101" pitchFamily="2" charset="-122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0546255"/>
                  </a:ext>
                </a:extLst>
              </a:tr>
              <a:tr h="1440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b="0" kern="150" dirty="0">
                          <a:effectLst/>
                          <a:latin typeface="Arial Narrow" panose="020B0606020202030204" pitchFamily="34" charset="0"/>
                        </a:rPr>
                        <a:t>2</a:t>
                      </a:r>
                      <a:endParaRPr lang="ru-RU" sz="1400" b="0" kern="150" dirty="0">
                        <a:effectLst/>
                        <a:latin typeface="Arial Narrow" panose="020B0606020202030204" pitchFamily="34" charset="0"/>
                        <a:ea typeface="SimSun" panose="02010600030101010101" pitchFamily="2" charset="-122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Клен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2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ru-RU" sz="1600">
                          <a:effectLst/>
                          <a:latin typeface="Arial Narrow" panose="020B0606020202030204" pitchFamily="34" charset="0"/>
                        </a:rPr>
                        <a:t> </a:t>
                      </a:r>
                      <a:endParaRPr lang="ru-RU" sz="1600">
                        <a:effectLst/>
                        <a:latin typeface="Arial Narrow" panose="020B0606020202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696446268"/>
                  </a:ext>
                </a:extLst>
              </a:tr>
              <a:tr h="191065">
                <a:tc gridSpan="4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ru-RU" sz="1400" dirty="0">
                          <a:effectLst/>
                          <a:latin typeface="Arial Narrow" panose="020B0606020202030204" pitchFamily="34" charset="0"/>
                        </a:rPr>
                        <a:t> </a:t>
                      </a:r>
                      <a:r>
                        <a:rPr lang="ru-RU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Сквер б/н между д. 18, д. 16 и д. 14 по </a:t>
                      </a:r>
                      <a:r>
                        <a:rPr lang="ru-RU" sz="14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Герасимовской</a:t>
                      </a:r>
                      <a:r>
                        <a:rPr lang="ru-RU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ул. (ЗНОП МЗ 10-20-10)</a:t>
                      </a:r>
                      <a:endParaRPr lang="ru-RU" sz="1400" dirty="0">
                        <a:effectLst/>
                        <a:latin typeface="Arial Narrow" panose="020B0606020202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600" kern="150" dirty="0">
                        <a:effectLst/>
                        <a:latin typeface="Arial Narrow" panose="020B0606020202030204" pitchFamily="34" charset="0"/>
                        <a:ea typeface="SimSun" panose="02010600030101010101" pitchFamily="2" charset="-122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600" kern="150" dirty="0">
                        <a:effectLst/>
                        <a:latin typeface="Arial Narrow" panose="020B0606020202030204" pitchFamily="34" charset="0"/>
                        <a:ea typeface="SimSun" panose="02010600030101010101" pitchFamily="2" charset="-122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dirty="0"/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490831616"/>
                  </a:ext>
                </a:extLst>
              </a:tr>
              <a:tr h="1185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b="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3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Клен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1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ru-RU" sz="1600">
                          <a:effectLst/>
                          <a:latin typeface="Arial Narrow" panose="020B0606020202030204" pitchFamily="34" charset="0"/>
                        </a:rPr>
                        <a:t> </a:t>
                      </a:r>
                      <a:endParaRPr lang="ru-RU" sz="1600">
                        <a:effectLst/>
                        <a:latin typeface="Arial Narrow" panose="020B0606020202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731163671"/>
                  </a:ext>
                </a:extLst>
              </a:tr>
              <a:tr h="165595">
                <a:tc gridSpan="4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Сквер б/н между д. 79, д. 81, корп. 1, и д. 83, корп. 1, по Кондратьевскому пр. (ЗНОП МЗ 10-20-13)</a:t>
                      </a:r>
                      <a:endParaRPr lang="ru-RU" sz="1400" kern="150" dirty="0">
                        <a:effectLst/>
                        <a:latin typeface="Arial Narrow" panose="020B0606020202030204" pitchFamily="34" charset="0"/>
                        <a:ea typeface="SimSun" panose="02010600030101010101" pitchFamily="2" charset="-122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22199778"/>
                  </a:ext>
                </a:extLst>
              </a:tr>
              <a:tr h="1523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b="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4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Каштан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3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ru-RU" sz="1600">
                          <a:effectLst/>
                          <a:latin typeface="Arial Narrow" panose="020B0606020202030204" pitchFamily="34" charset="0"/>
                        </a:rPr>
                        <a:t> </a:t>
                      </a:r>
                      <a:endParaRPr lang="ru-RU" sz="1600">
                        <a:effectLst/>
                        <a:latin typeface="Arial Narrow" panose="020B0606020202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572165600"/>
                  </a:ext>
                </a:extLst>
              </a:tr>
              <a:tr h="199369">
                <a:tc gridSpan="4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Сквер б/н на Кондратьевском пр., д. 77 (ЗНОП МЗ 10-20-7)</a:t>
                      </a:r>
                      <a:endParaRPr lang="ru-RU" sz="1400" kern="150" dirty="0">
                        <a:effectLst/>
                        <a:latin typeface="Arial Narrow" panose="020B0606020202030204" pitchFamily="34" charset="0"/>
                        <a:ea typeface="SimSun" panose="02010600030101010101" pitchFamily="2" charset="-122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6190836"/>
                  </a:ext>
                </a:extLst>
              </a:tr>
              <a:tr h="1860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b="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5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Береза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2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ru-RU" sz="1600">
                          <a:effectLst/>
                          <a:latin typeface="Arial Narrow" panose="020B0606020202030204" pitchFamily="34" charset="0"/>
                        </a:rPr>
                        <a:t> </a:t>
                      </a:r>
                      <a:endParaRPr lang="ru-RU" sz="1600">
                        <a:effectLst/>
                        <a:latin typeface="Arial Narrow" panose="020B0606020202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981197176"/>
                  </a:ext>
                </a:extLst>
              </a:tr>
              <a:tr h="377159">
                <a:tc gridSpan="4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Сквер б/н между д. 24, д. 26, д. 30 по </a:t>
                      </a:r>
                      <a:r>
                        <a:rPr lang="ru-RU" sz="14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Замшиной</a:t>
                      </a:r>
                      <a:r>
                        <a:rPr lang="ru-RU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ул., д. 21, д. 25, д. 27 по  ул. Федосеенко и д. 99 по пр. Металлистов (ЗНОП МЗ 10-20-17)</a:t>
                      </a:r>
                      <a:endParaRPr lang="ru-RU" sz="1400" kern="150" dirty="0">
                        <a:effectLst/>
                        <a:latin typeface="Arial Narrow" panose="020B0606020202030204" pitchFamily="34" charset="0"/>
                        <a:ea typeface="SimSun" panose="02010600030101010101" pitchFamily="2" charset="-122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78224838"/>
                  </a:ext>
                </a:extLst>
              </a:tr>
              <a:tr h="1905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b="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6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Каштан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1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ru-RU" sz="1600">
                          <a:effectLst/>
                          <a:latin typeface="Arial Narrow" panose="020B0606020202030204" pitchFamily="34" charset="0"/>
                        </a:rPr>
                        <a:t> </a:t>
                      </a:r>
                      <a:endParaRPr lang="ru-RU" sz="1600">
                        <a:effectLst/>
                        <a:latin typeface="Arial Narrow" panose="020B0606020202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920385005"/>
                  </a:ext>
                </a:extLst>
              </a:tr>
              <a:tr h="165569">
                <a:tc gridSpan="4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Сквер б/н восточнее д. 38 по </a:t>
                      </a:r>
                      <a:r>
                        <a:rPr lang="ru-RU" sz="14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Замшиной</a:t>
                      </a:r>
                      <a:r>
                        <a:rPr lang="ru-RU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ул. (ЗНОП МЗ 10-20-21)</a:t>
                      </a:r>
                      <a:endParaRPr lang="ru-RU" sz="1400" kern="150" dirty="0">
                        <a:effectLst/>
                        <a:latin typeface="Arial Narrow" panose="020B0606020202030204" pitchFamily="34" charset="0"/>
                        <a:ea typeface="SimSun" panose="02010600030101010101" pitchFamily="2" charset="-122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2774726"/>
                  </a:ext>
                </a:extLst>
              </a:tr>
              <a:tr h="1522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b="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7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Каштан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2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ru-RU" sz="1600">
                          <a:effectLst/>
                          <a:latin typeface="Arial Narrow" panose="020B0606020202030204" pitchFamily="34" charset="0"/>
                        </a:rPr>
                        <a:t> </a:t>
                      </a:r>
                      <a:endParaRPr lang="ru-RU" sz="1600">
                        <a:effectLst/>
                        <a:latin typeface="Arial Narrow" panose="020B0606020202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091379103"/>
                  </a:ext>
                </a:extLst>
              </a:tr>
              <a:tr h="199343">
                <a:tc gridSpan="4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Сквер б/н северо-восточнее д. 59 по пр. Металлистов (ЗНОП МЗ 10-20-1)</a:t>
                      </a:r>
                      <a:endParaRPr lang="ru-RU" sz="1400" kern="150" dirty="0">
                        <a:effectLst/>
                        <a:latin typeface="Arial Narrow" panose="020B0606020202030204" pitchFamily="34" charset="0"/>
                        <a:ea typeface="SimSun" panose="02010600030101010101" pitchFamily="2" charset="-122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8286836"/>
                  </a:ext>
                </a:extLst>
              </a:tr>
              <a:tr h="114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b="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8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Береза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3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ru-RU" sz="1600">
                          <a:effectLst/>
                          <a:latin typeface="Arial Narrow" panose="020B0606020202030204" pitchFamily="34" charset="0"/>
                        </a:rPr>
                        <a:t> </a:t>
                      </a:r>
                      <a:endParaRPr lang="ru-RU" sz="1600">
                        <a:effectLst/>
                        <a:latin typeface="Arial Narrow" panose="020B0606020202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931943184"/>
                  </a:ext>
                </a:extLst>
              </a:tr>
              <a:tr h="161109">
                <a:tc gridSpan="4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Сквер б/н на пр. Металлистов у д. 65 (ЗНОП МЗ 10-20-26)</a:t>
                      </a:r>
                      <a:endParaRPr lang="ru-RU" sz="1400" kern="150" dirty="0">
                        <a:effectLst/>
                        <a:latin typeface="Arial Narrow" panose="020B0606020202030204" pitchFamily="34" charset="0"/>
                        <a:ea typeface="SimSun" panose="02010600030101010101" pitchFamily="2" charset="-122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7592140"/>
                  </a:ext>
                </a:extLst>
              </a:tr>
              <a:tr h="14783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b="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9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</a:rPr>
                        <a:t>Каштан</a:t>
                      </a:r>
                      <a:endParaRPr lang="ru-RU" sz="1400" kern="150" dirty="0">
                        <a:effectLst/>
                        <a:latin typeface="Arial Narrow" panose="020B0606020202030204" pitchFamily="34" charset="0"/>
                        <a:ea typeface="SimSun" panose="02010600030101010101" pitchFamily="2" charset="-122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1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ru-RU" sz="1600">
                          <a:effectLst/>
                          <a:latin typeface="Arial Narrow" panose="020B0606020202030204" pitchFamily="34" charset="0"/>
                        </a:rPr>
                        <a:t> </a:t>
                      </a:r>
                      <a:endParaRPr lang="ru-RU" sz="1600">
                        <a:effectLst/>
                        <a:latin typeface="Arial Narrow" panose="020B0606020202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764037760"/>
                  </a:ext>
                </a:extLst>
              </a:tr>
              <a:tr h="122875"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Сквер б/н на Полюстровском пр. между д. 15 и д. 19, корп. 1 (ЗНОП МЗ 10-20-25)</a:t>
                      </a:r>
                      <a:endParaRPr lang="ru-RU" sz="1400" b="0" kern="150" dirty="0">
                        <a:effectLst/>
                        <a:latin typeface="Arial Narrow" panose="020B0606020202030204" pitchFamily="34" charset="0"/>
                        <a:ea typeface="SimSun" panose="02010600030101010101" pitchFamily="2" charset="-122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600" kern="150" dirty="0">
                        <a:effectLst/>
                        <a:latin typeface="Arial Narrow" panose="020B0606020202030204" pitchFamily="34" charset="0"/>
                        <a:ea typeface="SimSun" panose="02010600030101010101" pitchFamily="2" charset="-122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600" kern="150" dirty="0">
                        <a:effectLst/>
                        <a:latin typeface="Arial Narrow" panose="020B0606020202030204" pitchFamily="34" charset="0"/>
                        <a:ea typeface="SimSun" panose="02010600030101010101" pitchFamily="2" charset="-122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ru-RU" sz="1600" dirty="0">
                        <a:effectLst/>
                        <a:latin typeface="Arial Narrow" panose="020B0606020202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025015234"/>
                  </a:ext>
                </a:extLst>
              </a:tr>
              <a:tr h="1094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b="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10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Береза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2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ru-RU" sz="1600" dirty="0">
                        <a:effectLst/>
                        <a:latin typeface="Arial Narrow" panose="020B0606020202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52945993"/>
                  </a:ext>
                </a:extLst>
              </a:tr>
              <a:tr h="1565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b="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11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Каштан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1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ru-RU" sz="1600" dirty="0">
                        <a:effectLst/>
                        <a:latin typeface="Arial Narrow" panose="020B0606020202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4249293318"/>
                  </a:ext>
                </a:extLst>
              </a:tr>
              <a:tr h="1315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b="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12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Клен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1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ru-RU" sz="1600" dirty="0">
                        <a:effectLst/>
                        <a:latin typeface="Arial Narrow" panose="020B0606020202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82077845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1AD13C-31DE-6DEB-09D5-DD536775B0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Содержимое 2">
            <a:extLst>
              <a:ext uri="{FF2B5EF4-FFF2-40B4-BE49-F238E27FC236}">
                <a16:creationId xmlns:a16="http://schemas.microsoft.com/office/drawing/2014/main" id="{1CE43CD1-01D1-549E-140C-E76E134C3E02}"/>
              </a:ext>
            </a:extLst>
          </p:cNvPr>
          <p:cNvSpPr txBox="1">
            <a:spLocks/>
          </p:cNvSpPr>
          <p:nvPr/>
        </p:nvSpPr>
        <p:spPr bwMode="auto">
          <a:xfrm>
            <a:off x="36512" y="0"/>
            <a:ext cx="8927976" cy="548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ru-RU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Адресная программа </a:t>
            </a:r>
            <a:r>
              <a:rPr lang="ru-RU" sz="2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по компенсационному озеленению на территории</a:t>
            </a:r>
          </a:p>
          <a:p>
            <a:pPr algn="ctr"/>
            <a:r>
              <a:rPr lang="ru-RU" sz="2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муниципального образования Финляндский округ на 2025 год</a:t>
            </a:r>
            <a:endParaRPr lang="ru-RU" sz="2000" dirty="0"/>
          </a:p>
        </p:txBody>
      </p:sp>
      <p:graphicFrame>
        <p:nvGraphicFramePr>
          <p:cNvPr id="3" name="Таблица 2">
            <a:extLst>
              <a:ext uri="{FF2B5EF4-FFF2-40B4-BE49-F238E27FC236}">
                <a16:creationId xmlns:a16="http://schemas.microsoft.com/office/drawing/2014/main" id="{5DDDD008-A203-A540-F812-7BDC034E538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0184292"/>
              </p:ext>
            </p:extLst>
          </p:nvPr>
        </p:nvGraphicFramePr>
        <p:xfrm>
          <a:off x="179511" y="620241"/>
          <a:ext cx="8784979" cy="598733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57357">
                  <a:extLst>
                    <a:ext uri="{9D8B030D-6E8A-4147-A177-3AD203B41FA5}">
                      <a16:colId xmlns:a16="http://schemas.microsoft.com/office/drawing/2014/main" val="2463331322"/>
                    </a:ext>
                  </a:extLst>
                </a:gridCol>
                <a:gridCol w="6817485">
                  <a:extLst>
                    <a:ext uri="{9D8B030D-6E8A-4147-A177-3AD203B41FA5}">
                      <a16:colId xmlns:a16="http://schemas.microsoft.com/office/drawing/2014/main" val="2232067672"/>
                    </a:ext>
                  </a:extLst>
                </a:gridCol>
                <a:gridCol w="1203362">
                  <a:extLst>
                    <a:ext uri="{9D8B030D-6E8A-4147-A177-3AD203B41FA5}">
                      <a16:colId xmlns:a16="http://schemas.microsoft.com/office/drawing/2014/main" val="2340368682"/>
                    </a:ext>
                  </a:extLst>
                </a:gridCol>
                <a:gridCol w="206775">
                  <a:extLst>
                    <a:ext uri="{9D8B030D-6E8A-4147-A177-3AD203B41FA5}">
                      <a16:colId xmlns:a16="http://schemas.microsoft.com/office/drawing/2014/main" val="355908589"/>
                    </a:ext>
                  </a:extLst>
                </a:gridCol>
              </a:tblGrid>
              <a:tr h="27943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</a:rPr>
                        <a:t>№ п/п</a:t>
                      </a:r>
                      <a:endParaRPr lang="ru-RU" sz="1400" kern="150" dirty="0">
                        <a:effectLst/>
                        <a:latin typeface="Arial Narrow" panose="020B0606020202030204" pitchFamily="34" charset="0"/>
                        <a:ea typeface="SimSun" panose="02010600030101010101" pitchFamily="2" charset="-122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</a:rPr>
                        <a:t>Порода дерева</a:t>
                      </a:r>
                      <a:endParaRPr lang="ru-RU" sz="1400" kern="150" dirty="0">
                        <a:effectLst/>
                        <a:latin typeface="Arial Narrow" panose="020B0606020202030204" pitchFamily="34" charset="0"/>
                        <a:ea typeface="SimSun" panose="02010600030101010101" pitchFamily="2" charset="-122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665480" algn="l"/>
                          <a:tab pos="1276985" algn="ctr"/>
                        </a:tabLst>
                      </a:pPr>
                      <a:r>
                        <a:rPr lang="ru-RU" sz="1600" kern="150" dirty="0">
                          <a:effectLst/>
                          <a:latin typeface="Arial Narrow" panose="020B0606020202030204" pitchFamily="34" charset="0"/>
                        </a:rPr>
                        <a:t>(шт.)</a:t>
                      </a:r>
                      <a:endParaRPr lang="ru-RU" sz="1600" kern="150" dirty="0">
                        <a:effectLst/>
                        <a:latin typeface="Arial Narrow" panose="020B0606020202030204" pitchFamily="34" charset="0"/>
                        <a:ea typeface="SimSun" panose="02010600030101010101" pitchFamily="2" charset="-122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ru-RU" sz="1600">
                          <a:effectLst/>
                          <a:latin typeface="Arial Narrow" panose="020B0606020202030204" pitchFamily="34" charset="0"/>
                        </a:rPr>
                        <a:t> </a:t>
                      </a:r>
                      <a:endParaRPr lang="ru-RU" sz="1600">
                        <a:effectLst/>
                        <a:latin typeface="Arial Narrow" panose="020B0606020202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207552127"/>
                  </a:ext>
                </a:extLst>
              </a:tr>
              <a:tr h="222797">
                <a:tc gridSpan="4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Сквер б/н между д. 9 и д. 11 по Полюстровскому пр. (ЗНОП МЗ 10-20-2)</a:t>
                      </a:r>
                      <a:endParaRPr lang="ru-RU" sz="1400" b="1" kern="150" dirty="0">
                        <a:effectLst/>
                        <a:latin typeface="Arial Narrow" panose="020B0606020202030204" pitchFamily="34" charset="0"/>
                        <a:ea typeface="SimSun" panose="02010600030101010101" pitchFamily="2" charset="-122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2698159"/>
                  </a:ext>
                </a:extLst>
              </a:tr>
              <a:tr h="2341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b="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13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Каштан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1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ru-RU" sz="1600" dirty="0">
                          <a:effectLst/>
                          <a:latin typeface="Arial Narrow" panose="020B0606020202030204" pitchFamily="34" charset="0"/>
                        </a:rPr>
                        <a:t> </a:t>
                      </a:r>
                      <a:endParaRPr lang="ru-RU" sz="1600" dirty="0">
                        <a:effectLst/>
                        <a:latin typeface="Arial Narrow" panose="020B0606020202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661625032"/>
                  </a:ext>
                </a:extLst>
              </a:tr>
              <a:tr h="222797">
                <a:tc gridSpan="4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Сквер б/н юго-восточнее д. 19 по </a:t>
                      </a:r>
                      <a:r>
                        <a:rPr lang="ru-RU" sz="14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Замшиной</a:t>
                      </a:r>
                      <a:r>
                        <a:rPr lang="ru-RU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ул. (ЗНОП МЗ 10-20-30)</a:t>
                      </a:r>
                      <a:endParaRPr lang="ru-RU" sz="1400" kern="150" dirty="0">
                        <a:effectLst/>
                        <a:latin typeface="Arial Narrow" panose="020B0606020202030204" pitchFamily="34" charset="0"/>
                        <a:ea typeface="SimSun" panose="02010600030101010101" pitchFamily="2" charset="-122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0546255"/>
                  </a:ext>
                </a:extLst>
              </a:tr>
              <a:tr h="2341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b="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14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Береза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1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ru-RU" sz="1600">
                          <a:effectLst/>
                          <a:latin typeface="Arial Narrow" panose="020B0606020202030204" pitchFamily="34" charset="0"/>
                        </a:rPr>
                        <a:t> </a:t>
                      </a:r>
                      <a:endParaRPr lang="ru-RU" sz="1600">
                        <a:effectLst/>
                        <a:latin typeface="Arial Narrow" panose="020B0606020202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696446268"/>
                  </a:ext>
                </a:extLst>
              </a:tr>
              <a:tr h="210395">
                <a:tc gridSpan="4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ru-RU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Сквер б/н на </a:t>
                      </a:r>
                      <a:r>
                        <a:rPr lang="ru-RU" sz="14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Замшиной</a:t>
                      </a:r>
                      <a:r>
                        <a:rPr lang="ru-RU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ул., д. 21 (ЗНОП МЗ 10-20-4)</a:t>
                      </a:r>
                      <a:endParaRPr lang="ru-RU" sz="1400" dirty="0">
                        <a:effectLst/>
                        <a:latin typeface="Arial Narrow" panose="020B0606020202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600" kern="150" dirty="0">
                        <a:effectLst/>
                        <a:latin typeface="Arial Narrow" panose="020B0606020202030204" pitchFamily="34" charset="0"/>
                        <a:ea typeface="SimSun" panose="02010600030101010101" pitchFamily="2" charset="-122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600" kern="150" dirty="0">
                        <a:effectLst/>
                        <a:latin typeface="Arial Narrow" panose="020B0606020202030204" pitchFamily="34" charset="0"/>
                        <a:ea typeface="SimSun" panose="02010600030101010101" pitchFamily="2" charset="-122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dirty="0"/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490831616"/>
                  </a:ext>
                </a:extLst>
              </a:tr>
              <a:tr h="2341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b="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15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Береза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1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ru-RU" sz="1600">
                          <a:effectLst/>
                          <a:latin typeface="Arial Narrow" panose="020B0606020202030204" pitchFamily="34" charset="0"/>
                        </a:rPr>
                        <a:t> </a:t>
                      </a:r>
                      <a:endParaRPr lang="ru-RU" sz="1600">
                        <a:effectLst/>
                        <a:latin typeface="Arial Narrow" panose="020B0606020202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731163671"/>
                  </a:ext>
                </a:extLst>
              </a:tr>
              <a:tr h="461203">
                <a:tc gridSpan="4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Сквер б/н во дворе д. 4, д. 6 и д. 8/53 по Лабораторной ул., д. 42 по Кондратьевскому пр. и д. 51 по Полюстровскому пр. (ЗНОП МЗ 10-20-29)</a:t>
                      </a:r>
                      <a:endParaRPr lang="ru-RU" sz="1400" kern="150" dirty="0">
                        <a:effectLst/>
                        <a:latin typeface="Arial Narrow" panose="020B0606020202030204" pitchFamily="34" charset="0"/>
                        <a:ea typeface="SimSun" panose="02010600030101010101" pitchFamily="2" charset="-122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22199778"/>
                  </a:ext>
                </a:extLst>
              </a:tr>
              <a:tr h="2341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b="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16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Каштан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4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ru-RU" sz="1600">
                          <a:effectLst/>
                          <a:latin typeface="Arial Narrow" panose="020B0606020202030204" pitchFamily="34" charset="0"/>
                        </a:rPr>
                        <a:t> </a:t>
                      </a:r>
                      <a:endParaRPr lang="ru-RU" sz="1600">
                        <a:effectLst/>
                        <a:latin typeface="Arial Narrow" panose="020B0606020202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572165600"/>
                  </a:ext>
                </a:extLst>
              </a:tr>
              <a:tr h="2665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b="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17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Береза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2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ru-RU" dirty="0"/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16190836"/>
                  </a:ext>
                </a:extLst>
              </a:tr>
              <a:tr h="2341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b="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18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Клен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2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ru-RU" sz="1600">
                          <a:effectLst/>
                          <a:latin typeface="Arial Narrow" panose="020B0606020202030204" pitchFamily="34" charset="0"/>
                        </a:rPr>
                        <a:t> </a:t>
                      </a:r>
                      <a:endParaRPr lang="ru-RU" sz="1600">
                        <a:effectLst/>
                        <a:latin typeface="Arial Narrow" panose="020B0606020202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981197176"/>
                  </a:ext>
                </a:extLst>
              </a:tr>
              <a:tr h="2341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b="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19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Кизильник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15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ru-RU" sz="1600" dirty="0">
                        <a:effectLst/>
                        <a:latin typeface="Arial Narrow" panose="020B0606020202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525883120"/>
                  </a:ext>
                </a:extLst>
              </a:tr>
              <a:tr h="222797">
                <a:tc gridSpan="4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Сквер б/н на ул. Федосеенко между д. 30, д. 32, д. 34, д. 36 (ЗНОП МЗ 10-20-37)</a:t>
                      </a:r>
                      <a:endParaRPr lang="ru-RU" sz="1400" kern="150" dirty="0">
                        <a:effectLst/>
                        <a:latin typeface="Arial Narrow" panose="020B0606020202030204" pitchFamily="34" charset="0"/>
                        <a:ea typeface="SimSun" panose="02010600030101010101" pitchFamily="2" charset="-122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78224838"/>
                  </a:ext>
                </a:extLst>
              </a:tr>
              <a:tr h="2341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b="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20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Береза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1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ru-RU" sz="1600">
                          <a:effectLst/>
                          <a:latin typeface="Arial Narrow" panose="020B0606020202030204" pitchFamily="34" charset="0"/>
                        </a:rPr>
                        <a:t> </a:t>
                      </a:r>
                      <a:endParaRPr lang="ru-RU" sz="1600">
                        <a:effectLst/>
                        <a:latin typeface="Arial Narrow" panose="020B0606020202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920385005"/>
                  </a:ext>
                </a:extLst>
              </a:tr>
              <a:tr h="222797">
                <a:tc gridSpan="4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ул. Замшина д. 27 корп. 3</a:t>
                      </a:r>
                      <a:endParaRPr lang="ru-RU" sz="1400" kern="150" dirty="0">
                        <a:effectLst/>
                        <a:latin typeface="Arial Narrow" panose="020B0606020202030204" pitchFamily="34" charset="0"/>
                        <a:ea typeface="SimSun" panose="02010600030101010101" pitchFamily="2" charset="-122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2774726"/>
                  </a:ext>
                </a:extLst>
              </a:tr>
              <a:tr h="2341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b="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21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Кизильник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105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ru-RU" sz="1600">
                          <a:effectLst/>
                          <a:latin typeface="Arial Narrow" panose="020B0606020202030204" pitchFamily="34" charset="0"/>
                        </a:rPr>
                        <a:t> </a:t>
                      </a:r>
                      <a:endParaRPr lang="ru-RU" sz="1600">
                        <a:effectLst/>
                        <a:latin typeface="Arial Narrow" panose="020B0606020202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091379103"/>
                  </a:ext>
                </a:extLst>
              </a:tr>
              <a:tr h="222797">
                <a:tc gridSpan="4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Сквер б/н между д. 14, д. 16, д. 18 по ул. Федосеенко и д. 118 по пр. Металлистов (10-20-20)</a:t>
                      </a:r>
                      <a:endParaRPr lang="ru-RU" sz="1400" kern="150" dirty="0">
                        <a:effectLst/>
                        <a:latin typeface="Arial Narrow" panose="020B0606020202030204" pitchFamily="34" charset="0"/>
                        <a:ea typeface="SimSun" panose="02010600030101010101" pitchFamily="2" charset="-122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8286836"/>
                  </a:ext>
                </a:extLst>
              </a:tr>
              <a:tr h="2341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b="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22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Кизильник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5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ru-RU" sz="1600">
                          <a:effectLst/>
                          <a:latin typeface="Arial Narrow" panose="020B0606020202030204" pitchFamily="34" charset="0"/>
                        </a:rPr>
                        <a:t> </a:t>
                      </a:r>
                      <a:endParaRPr lang="ru-RU" sz="1600">
                        <a:effectLst/>
                        <a:latin typeface="Arial Narrow" panose="020B0606020202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931943184"/>
                  </a:ext>
                </a:extLst>
              </a:tr>
              <a:tr h="461203">
                <a:tc gridSpan="4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Сквер б/н между д. 59, д. 63 по Кондратьевскому пр., д. 30 по ул. Федосеенко и д. 109 по пр. Металлистов (10-20-45)</a:t>
                      </a:r>
                      <a:endParaRPr lang="ru-RU" sz="1400" kern="150" dirty="0">
                        <a:effectLst/>
                        <a:latin typeface="Arial Narrow" panose="020B0606020202030204" pitchFamily="34" charset="0"/>
                        <a:ea typeface="SimSun" panose="02010600030101010101" pitchFamily="2" charset="-122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7592140"/>
                  </a:ext>
                </a:extLst>
              </a:tr>
              <a:tr h="2341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b="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23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</a:rPr>
                        <a:t>Клен</a:t>
                      </a:r>
                      <a:endParaRPr lang="ru-RU" sz="1400" kern="150" dirty="0">
                        <a:effectLst/>
                        <a:latin typeface="Arial Narrow" panose="020B0606020202030204" pitchFamily="34" charset="0"/>
                        <a:ea typeface="SimSun" panose="02010600030101010101" pitchFamily="2" charset="-122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4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ru-RU" sz="1600">
                          <a:effectLst/>
                          <a:latin typeface="Arial Narrow" panose="020B0606020202030204" pitchFamily="34" charset="0"/>
                        </a:rPr>
                        <a:t> </a:t>
                      </a:r>
                      <a:endParaRPr lang="ru-RU" sz="1600">
                        <a:effectLst/>
                        <a:latin typeface="Arial Narrow" panose="020B0606020202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764037760"/>
                  </a:ext>
                </a:extLst>
              </a:tr>
              <a:tr h="222920"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Сквер б/н между д. 31, корп. 3 и д. 31, корп. 4, по </a:t>
                      </a:r>
                      <a:r>
                        <a:rPr lang="ru-RU" sz="14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Замшиной</a:t>
                      </a:r>
                      <a:r>
                        <a:rPr lang="ru-RU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ул. (ЗНОП МЗ 10-20-27)</a:t>
                      </a:r>
                      <a:endParaRPr lang="ru-RU" sz="1400" b="0" kern="150" dirty="0">
                        <a:effectLst/>
                        <a:latin typeface="Arial Narrow" panose="020B0606020202030204" pitchFamily="34" charset="0"/>
                        <a:ea typeface="SimSun" panose="02010600030101010101" pitchFamily="2" charset="-122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600" kern="150" dirty="0">
                        <a:effectLst/>
                        <a:latin typeface="Arial Narrow" panose="020B0606020202030204" pitchFamily="34" charset="0"/>
                        <a:ea typeface="SimSun" panose="02010600030101010101" pitchFamily="2" charset="-122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600" kern="150" dirty="0">
                        <a:effectLst/>
                        <a:latin typeface="Arial Narrow" panose="020B0606020202030204" pitchFamily="34" charset="0"/>
                        <a:ea typeface="SimSun" panose="02010600030101010101" pitchFamily="2" charset="-122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ru-RU" sz="1600" dirty="0">
                        <a:effectLst/>
                        <a:latin typeface="Arial Narrow" panose="020B0606020202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025015234"/>
                  </a:ext>
                </a:extLst>
              </a:tr>
              <a:tr h="2341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b="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24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Каштан конский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2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ru-RU" sz="1600" dirty="0">
                        <a:effectLst/>
                        <a:latin typeface="Arial Narrow" panose="020B0606020202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52945993"/>
                  </a:ext>
                </a:extLst>
              </a:tr>
              <a:tr h="2341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b="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25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Береза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2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ru-RU" sz="1600" dirty="0">
                        <a:effectLst/>
                        <a:latin typeface="Arial Narrow" panose="020B0606020202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42492933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639051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F20675-657A-07DF-1886-35B6F356D5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Содержимое 2">
            <a:extLst>
              <a:ext uri="{FF2B5EF4-FFF2-40B4-BE49-F238E27FC236}">
                <a16:creationId xmlns:a16="http://schemas.microsoft.com/office/drawing/2014/main" id="{7F871B4D-EB08-92BE-6C1B-F7D58F17E8EF}"/>
              </a:ext>
            </a:extLst>
          </p:cNvPr>
          <p:cNvSpPr txBox="1">
            <a:spLocks/>
          </p:cNvSpPr>
          <p:nvPr/>
        </p:nvSpPr>
        <p:spPr bwMode="auto">
          <a:xfrm>
            <a:off x="36512" y="0"/>
            <a:ext cx="8927976" cy="548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ru-RU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Адресная программа </a:t>
            </a:r>
            <a:r>
              <a:rPr lang="ru-RU" sz="2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по компенсационному озеленению на территории</a:t>
            </a:r>
          </a:p>
          <a:p>
            <a:pPr algn="ctr"/>
            <a:r>
              <a:rPr lang="ru-RU" sz="2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муниципального образования Финляндский округ на 2025 год</a:t>
            </a:r>
            <a:endParaRPr lang="ru-RU" sz="2000" dirty="0"/>
          </a:p>
        </p:txBody>
      </p:sp>
      <p:graphicFrame>
        <p:nvGraphicFramePr>
          <p:cNvPr id="3" name="Таблица 2">
            <a:extLst>
              <a:ext uri="{FF2B5EF4-FFF2-40B4-BE49-F238E27FC236}">
                <a16:creationId xmlns:a16="http://schemas.microsoft.com/office/drawing/2014/main" id="{81CCA5AE-6FF5-7A56-6958-299F0167D30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3379858"/>
              </p:ext>
            </p:extLst>
          </p:nvPr>
        </p:nvGraphicFramePr>
        <p:xfrm>
          <a:off x="179511" y="620241"/>
          <a:ext cx="8784979" cy="147266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57357">
                  <a:extLst>
                    <a:ext uri="{9D8B030D-6E8A-4147-A177-3AD203B41FA5}">
                      <a16:colId xmlns:a16="http://schemas.microsoft.com/office/drawing/2014/main" val="2463331322"/>
                    </a:ext>
                  </a:extLst>
                </a:gridCol>
                <a:gridCol w="6817485">
                  <a:extLst>
                    <a:ext uri="{9D8B030D-6E8A-4147-A177-3AD203B41FA5}">
                      <a16:colId xmlns:a16="http://schemas.microsoft.com/office/drawing/2014/main" val="2232067672"/>
                    </a:ext>
                  </a:extLst>
                </a:gridCol>
                <a:gridCol w="1203362">
                  <a:extLst>
                    <a:ext uri="{9D8B030D-6E8A-4147-A177-3AD203B41FA5}">
                      <a16:colId xmlns:a16="http://schemas.microsoft.com/office/drawing/2014/main" val="2340368682"/>
                    </a:ext>
                  </a:extLst>
                </a:gridCol>
                <a:gridCol w="206775">
                  <a:extLst>
                    <a:ext uri="{9D8B030D-6E8A-4147-A177-3AD203B41FA5}">
                      <a16:colId xmlns:a16="http://schemas.microsoft.com/office/drawing/2014/main" val="355908589"/>
                    </a:ext>
                  </a:extLst>
                </a:gridCol>
              </a:tblGrid>
              <a:tr h="27943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</a:rPr>
                        <a:t>№ п/п</a:t>
                      </a:r>
                      <a:endParaRPr lang="ru-RU" sz="1400" kern="150" dirty="0">
                        <a:effectLst/>
                        <a:latin typeface="Arial Narrow" panose="020B0606020202030204" pitchFamily="34" charset="0"/>
                        <a:ea typeface="SimSun" panose="02010600030101010101" pitchFamily="2" charset="-122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</a:rPr>
                        <a:t>Порода дерева</a:t>
                      </a:r>
                      <a:endParaRPr lang="ru-RU" sz="1400" kern="150" dirty="0">
                        <a:effectLst/>
                        <a:latin typeface="Arial Narrow" panose="020B0606020202030204" pitchFamily="34" charset="0"/>
                        <a:ea typeface="SimSun" panose="02010600030101010101" pitchFamily="2" charset="-122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665480" algn="l"/>
                          <a:tab pos="1276985" algn="ctr"/>
                        </a:tabLst>
                      </a:pPr>
                      <a:r>
                        <a:rPr lang="ru-RU" sz="1600" kern="150" dirty="0">
                          <a:effectLst/>
                          <a:latin typeface="Arial Narrow" panose="020B0606020202030204" pitchFamily="34" charset="0"/>
                        </a:rPr>
                        <a:t>(шт.)</a:t>
                      </a:r>
                      <a:endParaRPr lang="ru-RU" sz="1600" kern="150" dirty="0">
                        <a:effectLst/>
                        <a:latin typeface="Arial Narrow" panose="020B0606020202030204" pitchFamily="34" charset="0"/>
                        <a:ea typeface="SimSun" panose="02010600030101010101" pitchFamily="2" charset="-122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ru-RU" sz="1600">
                          <a:effectLst/>
                          <a:latin typeface="Arial Narrow" panose="020B0606020202030204" pitchFamily="34" charset="0"/>
                        </a:rPr>
                        <a:t> </a:t>
                      </a:r>
                      <a:endParaRPr lang="ru-RU" sz="1600">
                        <a:effectLst/>
                        <a:latin typeface="Arial Narrow" panose="020B0606020202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207552127"/>
                  </a:ext>
                </a:extLst>
              </a:tr>
              <a:tr h="222797">
                <a:tc gridSpan="4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сквер б/н на Антоновской ул., д. 6 (10-20-5)</a:t>
                      </a:r>
                      <a:endParaRPr lang="ru-RU" sz="1400" b="1" kern="150" dirty="0">
                        <a:effectLst/>
                        <a:latin typeface="Arial Narrow" panose="020B0606020202030204" pitchFamily="34" charset="0"/>
                        <a:ea typeface="SimSun" panose="02010600030101010101" pitchFamily="2" charset="-122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2698159"/>
                  </a:ext>
                </a:extLst>
              </a:tr>
              <a:tr h="2341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b="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26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Ель обыкновенная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5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ru-RU" sz="1600" dirty="0">
                          <a:effectLst/>
                          <a:latin typeface="Arial Narrow" panose="020B0606020202030204" pitchFamily="34" charset="0"/>
                        </a:rPr>
                        <a:t> </a:t>
                      </a:r>
                      <a:endParaRPr lang="ru-RU" sz="1600" dirty="0">
                        <a:effectLst/>
                        <a:latin typeface="Arial Narrow" panose="020B0606020202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661625032"/>
                  </a:ext>
                </a:extLst>
              </a:tr>
              <a:tr h="2341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b="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27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Дерен белый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96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ru-RU" sz="1600" dirty="0">
                          <a:effectLst/>
                          <a:latin typeface="Arial Narrow" panose="020B0606020202030204" pitchFamily="34" charset="0"/>
                        </a:rPr>
                        <a:t> </a:t>
                      </a:r>
                      <a:endParaRPr lang="ru-RU" sz="1600" dirty="0">
                        <a:effectLst/>
                        <a:latin typeface="Arial Narrow" panose="020B0606020202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696446268"/>
                  </a:ext>
                </a:extLst>
              </a:tr>
              <a:tr h="2341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b="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28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Вейгела цветущая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148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ru-RU" sz="1600" dirty="0">
                          <a:effectLst/>
                          <a:latin typeface="Arial Narrow" panose="020B0606020202030204" pitchFamily="34" charset="0"/>
                        </a:rPr>
                        <a:t> </a:t>
                      </a:r>
                      <a:endParaRPr lang="ru-RU" sz="1600" dirty="0">
                        <a:effectLst/>
                        <a:latin typeface="Arial Narrow" panose="020B0606020202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731163671"/>
                  </a:ext>
                </a:extLst>
              </a:tr>
              <a:tr h="234149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Итого:</a:t>
                      </a: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dirty="0"/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400" kern="150" dirty="0">
                          <a:effectLst/>
                          <a:latin typeface="Arial Narrow" panose="020B0606020202030204" pitchFamily="34" charset="0"/>
                          <a:ea typeface="SimSun" panose="02010600030101010101" pitchFamily="2" charset="-122"/>
                          <a:cs typeface="Mangal" panose="02040503050203030202" pitchFamily="18" charset="0"/>
                        </a:rPr>
                        <a:t>413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ru-RU" sz="1600" dirty="0">
                        <a:effectLst/>
                        <a:latin typeface="Arial Narrow" panose="020B0606020202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82077845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581882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Заголовок 1"/>
          <p:cNvSpPr txBox="1">
            <a:spLocks/>
          </p:cNvSpPr>
          <p:nvPr/>
        </p:nvSpPr>
        <p:spPr bwMode="auto">
          <a:xfrm>
            <a:off x="539750" y="5801883"/>
            <a:ext cx="8229600" cy="10831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ru-RU" sz="2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квер</a:t>
            </a:r>
            <a:r>
              <a:rPr lang="ru-RU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б/н между д. 15 по </a:t>
            </a:r>
            <a:r>
              <a:rPr lang="ru-RU" sz="2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Бестужевской</a:t>
            </a:r>
            <a:r>
              <a:rPr lang="ru-RU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ул. и д. 10 по </a:t>
            </a:r>
            <a:r>
              <a:rPr lang="ru-RU" sz="2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Герасимовской</a:t>
            </a:r>
            <a:r>
              <a:rPr lang="ru-RU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ул. (ЗНОП МЗ 10-20-3)</a:t>
            </a:r>
            <a:endParaRPr lang="ru-RU" sz="2400" b="1" kern="150" dirty="0">
              <a:latin typeface="Times New Roman" panose="02020603050405020304" pitchFamily="18" charset="0"/>
              <a:ea typeface="SimSun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AFE626E4-F704-7F50-AC95-CADB61B221D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4037" y="260648"/>
            <a:ext cx="4155926" cy="5541235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Заголовок 1"/>
          <p:cNvSpPr txBox="1">
            <a:spLocks/>
          </p:cNvSpPr>
          <p:nvPr/>
        </p:nvSpPr>
        <p:spPr bwMode="auto">
          <a:xfrm>
            <a:off x="457200" y="5719639"/>
            <a:ext cx="8229600" cy="11124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ru-RU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Сквер б/н между д. 17 и д. 23 по </a:t>
            </a:r>
            <a:r>
              <a:rPr lang="ru-RU" sz="2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Бестужевской</a:t>
            </a:r>
            <a:r>
              <a:rPr lang="ru-RU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ул. и д. 12, д. 14, д. 16 по </a:t>
            </a:r>
            <a:r>
              <a:rPr lang="ru-RU" sz="2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Герасимовской</a:t>
            </a:r>
            <a:r>
              <a:rPr lang="ru-RU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ул. (ЗНОП МЗ 10-20-38)</a:t>
            </a:r>
            <a:endParaRPr lang="ru-RU" sz="2400" kern="150" dirty="0">
              <a:latin typeface="Times New Roman" panose="02020603050405020304" pitchFamily="18" charset="0"/>
              <a:ea typeface="SimSun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777139E5-8BEA-270B-DB22-3EAF407249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0678" y="332656"/>
            <a:ext cx="7182643" cy="5386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44685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Заголовок 1"/>
          <p:cNvSpPr txBox="1">
            <a:spLocks/>
          </p:cNvSpPr>
          <p:nvPr/>
        </p:nvSpPr>
        <p:spPr bwMode="auto">
          <a:xfrm>
            <a:off x="457200" y="5886152"/>
            <a:ext cx="8229600" cy="71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ru-RU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Сквер б/н между д. 18, д. 16 и д. 14 по </a:t>
            </a:r>
            <a:r>
              <a:rPr lang="ru-RU" sz="2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Герасимовской</a:t>
            </a:r>
            <a:r>
              <a:rPr lang="ru-RU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ул. (ЗНОП МЗ 10-20-10)</a:t>
            </a:r>
            <a:endParaRPr lang="ru-RU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46BD2A56-DF52-2B88-7EDF-09E393C9A1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1760" y="260648"/>
            <a:ext cx="4083917" cy="5445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14324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Заголовок 1"/>
          <p:cNvSpPr txBox="1">
            <a:spLocks/>
          </p:cNvSpPr>
          <p:nvPr/>
        </p:nvSpPr>
        <p:spPr bwMode="auto">
          <a:xfrm>
            <a:off x="251520" y="5517232"/>
            <a:ext cx="8712968" cy="13677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ru-RU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Сквер б/н между д. 79, д. 81, корп. 1, и д. 83, корп. 1, по Кондратьевскому пр. (ЗНОП МЗ 10-20-13)</a:t>
            </a:r>
            <a:endParaRPr lang="ru-RU" sz="2800" kern="150" dirty="0">
              <a:latin typeface="Times New Roman" panose="02020603050405020304" pitchFamily="18" charset="0"/>
              <a:ea typeface="SimSun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6ECA9DA1-8829-A113-B608-935A854AC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01" t="4183" r="25588" b="14756"/>
          <a:stretch>
            <a:fillRect/>
          </a:stretch>
        </p:blipFill>
        <p:spPr>
          <a:xfrm>
            <a:off x="530845" y="1268760"/>
            <a:ext cx="5112568" cy="3312369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00EC1B03-2EBF-62DA-662B-AC95E81D29F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98" b="32015"/>
          <a:stretch>
            <a:fillRect/>
          </a:stretch>
        </p:blipFill>
        <p:spPr>
          <a:xfrm>
            <a:off x="6432749" y="1268760"/>
            <a:ext cx="2180406" cy="3312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77894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Заголовок 1"/>
          <p:cNvSpPr txBox="1">
            <a:spLocks/>
          </p:cNvSpPr>
          <p:nvPr/>
        </p:nvSpPr>
        <p:spPr bwMode="auto">
          <a:xfrm>
            <a:off x="755576" y="5589240"/>
            <a:ext cx="7128792" cy="12957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ru-RU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Сквер б/н на Кондратьевском пр., д. 77 (ЗНОП МЗ 10-20-7)</a:t>
            </a:r>
            <a:endParaRPr lang="ru-RU" sz="2800" kern="150" dirty="0">
              <a:latin typeface="Times New Roman" panose="02020603050405020304" pitchFamily="18" charset="0"/>
              <a:ea typeface="SimSun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5772F8DB-7D4C-A847-89CC-F1D5FEAF61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99" r="16428" b="5945"/>
          <a:stretch>
            <a:fillRect/>
          </a:stretch>
        </p:blipFill>
        <p:spPr>
          <a:xfrm>
            <a:off x="1187624" y="1052736"/>
            <a:ext cx="6480720" cy="3843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89114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8ACB21-2217-9279-02C5-3123540A1C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Заголовок 1">
            <a:extLst>
              <a:ext uri="{FF2B5EF4-FFF2-40B4-BE49-F238E27FC236}">
                <a16:creationId xmlns:a16="http://schemas.microsoft.com/office/drawing/2014/main" id="{3D27AACB-1E3A-8543-AD41-90A00B3D38DC}"/>
              </a:ext>
            </a:extLst>
          </p:cNvPr>
          <p:cNvSpPr txBox="1">
            <a:spLocks/>
          </p:cNvSpPr>
          <p:nvPr/>
        </p:nvSpPr>
        <p:spPr bwMode="auto">
          <a:xfrm>
            <a:off x="539750" y="5589240"/>
            <a:ext cx="8229600" cy="12957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ru-RU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Сквер б/н между д. 24, д. 26, д. 30 по </a:t>
            </a:r>
            <a:r>
              <a:rPr lang="ru-RU" sz="2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Замшиной</a:t>
            </a:r>
            <a:r>
              <a:rPr lang="ru-RU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ул., д. 21, д. 25, д. 27 по  ул. Федосеенко и д. 99 по пр. Металлистов (ЗНОП МЗ 10-20-17)</a:t>
            </a:r>
            <a:endParaRPr lang="ru-RU" sz="2400" kern="150" dirty="0">
              <a:latin typeface="Times New Roman" panose="02020603050405020304" pitchFamily="18" charset="0"/>
              <a:ea typeface="SimSun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F8701576-DD34-FE53-BD8C-0346BAD689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404664"/>
            <a:ext cx="6912768" cy="5184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0408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6DA209-2966-5B77-36F0-A2B2FDE011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Заголовок 1">
            <a:extLst>
              <a:ext uri="{FF2B5EF4-FFF2-40B4-BE49-F238E27FC236}">
                <a16:creationId xmlns:a16="http://schemas.microsoft.com/office/drawing/2014/main" id="{E5B78EB7-58C7-B9CB-1ABA-5A62ADF38323}"/>
              </a:ext>
            </a:extLst>
          </p:cNvPr>
          <p:cNvSpPr txBox="1">
            <a:spLocks/>
          </p:cNvSpPr>
          <p:nvPr/>
        </p:nvSpPr>
        <p:spPr bwMode="auto">
          <a:xfrm>
            <a:off x="539750" y="5301208"/>
            <a:ext cx="8229600" cy="15837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ru-RU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Сквер б/н восточнее д. 38 по </a:t>
            </a:r>
            <a:r>
              <a:rPr lang="ru-RU" sz="2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Замшиной</a:t>
            </a:r>
            <a:r>
              <a:rPr lang="ru-RU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ул. </a:t>
            </a: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ru-RU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(ЗНОП МЗ 10-20-21)</a:t>
            </a:r>
            <a:endParaRPr lang="ru-RU" sz="2400" kern="150" dirty="0">
              <a:latin typeface="Times New Roman" panose="02020603050405020304" pitchFamily="18" charset="0"/>
              <a:ea typeface="SimSun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4CE78410-2204-FAC3-AD3D-90BE67AB84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9658" y="404664"/>
            <a:ext cx="6144684" cy="4608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12686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5E10AB-8315-4632-6110-A2B77727D3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Заголовок 1">
            <a:extLst>
              <a:ext uri="{FF2B5EF4-FFF2-40B4-BE49-F238E27FC236}">
                <a16:creationId xmlns:a16="http://schemas.microsoft.com/office/drawing/2014/main" id="{E4D30A27-EEA1-F6EA-8ED6-29D8B4D66B2D}"/>
              </a:ext>
            </a:extLst>
          </p:cNvPr>
          <p:cNvSpPr txBox="1">
            <a:spLocks/>
          </p:cNvSpPr>
          <p:nvPr/>
        </p:nvSpPr>
        <p:spPr bwMode="auto">
          <a:xfrm>
            <a:off x="539750" y="5647556"/>
            <a:ext cx="8229600" cy="1237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ru-RU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Сквер б/н северо-восточнее д. 59 по пр. Металлистов (ЗНОП МЗ 10-20-1)</a:t>
            </a:r>
            <a:endParaRPr lang="ru-RU" sz="2400" kern="150" dirty="0">
              <a:latin typeface="Times New Roman" panose="02020603050405020304" pitchFamily="18" charset="0"/>
              <a:ea typeface="SimSun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DBD90996-C7E2-5AF2-100F-7A3163FC4D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8733" y="332656"/>
            <a:ext cx="7086534" cy="5314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58539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A03322-373B-2A7D-D296-B1F06D7292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Заголовок 1">
            <a:extLst>
              <a:ext uri="{FF2B5EF4-FFF2-40B4-BE49-F238E27FC236}">
                <a16:creationId xmlns:a16="http://schemas.microsoft.com/office/drawing/2014/main" id="{28897BAE-811D-12D1-AB02-B566163AF716}"/>
              </a:ext>
            </a:extLst>
          </p:cNvPr>
          <p:cNvSpPr txBox="1">
            <a:spLocks/>
          </p:cNvSpPr>
          <p:nvPr/>
        </p:nvSpPr>
        <p:spPr bwMode="auto">
          <a:xfrm>
            <a:off x="539750" y="5647556"/>
            <a:ext cx="8229600" cy="1237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ru-RU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Сквер б/н на пр. Металлистов у д. 65 (ЗНОП МЗ 10-20-26)</a:t>
            </a:r>
            <a:endParaRPr lang="ru-RU" sz="2000" kern="150" dirty="0">
              <a:latin typeface="Times New Roman" panose="02020603050405020304" pitchFamily="18" charset="0"/>
              <a:ea typeface="SimSun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F9256BDE-ACC2-B1F9-94A8-F07BD8B91D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856" y="300162"/>
            <a:ext cx="7164288" cy="5373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37723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BEBE88-F799-81DA-F320-34FAEF4EBD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Заголовок 1">
            <a:extLst>
              <a:ext uri="{FF2B5EF4-FFF2-40B4-BE49-F238E27FC236}">
                <a16:creationId xmlns:a16="http://schemas.microsoft.com/office/drawing/2014/main" id="{C7EDDC66-8DC1-7FBF-BF06-5F21A2D981D5}"/>
              </a:ext>
            </a:extLst>
          </p:cNvPr>
          <p:cNvSpPr txBox="1">
            <a:spLocks/>
          </p:cNvSpPr>
          <p:nvPr/>
        </p:nvSpPr>
        <p:spPr bwMode="auto">
          <a:xfrm>
            <a:off x="539750" y="5647556"/>
            <a:ext cx="8229600" cy="1237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ru-RU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Сквер б/н на Полюстровском пр. между д. 15 и д. 19, корп. 1 (ЗНОП МЗ 10-20-25)</a:t>
            </a:r>
            <a:endParaRPr lang="ru-RU" sz="2000" kern="150" dirty="0">
              <a:latin typeface="Times New Roman" panose="02020603050405020304" pitchFamily="18" charset="0"/>
              <a:ea typeface="SimSun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9E4CA80B-9437-5BB8-01FC-EDEE8E97E3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9832" y="290491"/>
            <a:ext cx="3024336" cy="5379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61093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A47893-AD66-0851-C232-93851ADA21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Заголовок 1">
            <a:extLst>
              <a:ext uri="{FF2B5EF4-FFF2-40B4-BE49-F238E27FC236}">
                <a16:creationId xmlns:a16="http://schemas.microsoft.com/office/drawing/2014/main" id="{F7AA791D-CD72-DBB1-067C-62FCB948C7EA}"/>
              </a:ext>
            </a:extLst>
          </p:cNvPr>
          <p:cNvSpPr txBox="1">
            <a:spLocks/>
          </p:cNvSpPr>
          <p:nvPr/>
        </p:nvSpPr>
        <p:spPr bwMode="auto">
          <a:xfrm>
            <a:off x="539750" y="5647556"/>
            <a:ext cx="8229600" cy="1237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ru-RU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Сквер б/н между д. 9 и д. 11 по Полюстровскому пр. </a:t>
            </a: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ru-RU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(ЗНОП МЗ 10-20-2)</a:t>
            </a:r>
            <a:endParaRPr lang="ru-RU" sz="2000" b="1" kern="150" dirty="0">
              <a:latin typeface="Times New Roman" panose="02020603050405020304" pitchFamily="18" charset="0"/>
              <a:ea typeface="SimSun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32E66913-9BB8-9AF3-98C7-0DDAECB3AF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7868" y="450716"/>
            <a:ext cx="6948264" cy="5211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2238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BA4FAA-4057-476C-6642-8F06BCFA1E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Заголовок 1">
            <a:extLst>
              <a:ext uri="{FF2B5EF4-FFF2-40B4-BE49-F238E27FC236}">
                <a16:creationId xmlns:a16="http://schemas.microsoft.com/office/drawing/2014/main" id="{3137F732-40B8-C7DE-3F33-3B17552A42EA}"/>
              </a:ext>
            </a:extLst>
          </p:cNvPr>
          <p:cNvSpPr txBox="1">
            <a:spLocks/>
          </p:cNvSpPr>
          <p:nvPr/>
        </p:nvSpPr>
        <p:spPr bwMode="auto">
          <a:xfrm>
            <a:off x="539750" y="5647556"/>
            <a:ext cx="8229600" cy="1237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ru-RU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Сквер б/н юго-восточнее д. 19 по </a:t>
            </a:r>
            <a:r>
              <a:rPr lang="ru-RU" sz="2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Замшиной</a:t>
            </a:r>
            <a:r>
              <a:rPr lang="ru-RU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ул. (ЗНОП МЗ 10-20-30)</a:t>
            </a:r>
            <a:endParaRPr lang="ru-RU" sz="2000" kern="150" dirty="0">
              <a:latin typeface="Times New Roman" panose="02020603050405020304" pitchFamily="18" charset="0"/>
              <a:ea typeface="SimSun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3A448674-69DF-890D-2C28-C1D3926156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1760" y="548680"/>
            <a:ext cx="3975906" cy="5301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29546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A157A8-A689-442C-EBD9-7DFF11349C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Заголовок 1">
            <a:extLst>
              <a:ext uri="{FF2B5EF4-FFF2-40B4-BE49-F238E27FC236}">
                <a16:creationId xmlns:a16="http://schemas.microsoft.com/office/drawing/2014/main" id="{7B5A28E5-8E46-9723-9C91-FD9044B5562F}"/>
              </a:ext>
            </a:extLst>
          </p:cNvPr>
          <p:cNvSpPr txBox="1">
            <a:spLocks/>
          </p:cNvSpPr>
          <p:nvPr/>
        </p:nvSpPr>
        <p:spPr bwMode="auto">
          <a:xfrm>
            <a:off x="539750" y="5647556"/>
            <a:ext cx="8229600" cy="1237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lnSpc>
                <a:spcPct val="107000"/>
              </a:lnSpc>
            </a:pPr>
            <a:r>
              <a:rPr lang="ru-RU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Сквер б/н на </a:t>
            </a:r>
            <a:r>
              <a:rPr lang="ru-RU" sz="2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Замшиной</a:t>
            </a:r>
            <a:r>
              <a:rPr lang="ru-RU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ул., д. 21 (ЗНОП МЗ 10-20-4)</a:t>
            </a:r>
            <a:endParaRPr lang="ru-RU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6680272F-11A1-63C7-5F80-D72CC3800B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5776" y="467659"/>
            <a:ext cx="3867894" cy="5157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59136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D73998-0948-9719-A927-85C279FD16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Заголовок 1">
            <a:extLst>
              <a:ext uri="{FF2B5EF4-FFF2-40B4-BE49-F238E27FC236}">
                <a16:creationId xmlns:a16="http://schemas.microsoft.com/office/drawing/2014/main" id="{C72E3550-52BC-7ABE-2B0F-B0B594896EA2}"/>
              </a:ext>
            </a:extLst>
          </p:cNvPr>
          <p:cNvSpPr txBox="1">
            <a:spLocks/>
          </p:cNvSpPr>
          <p:nvPr/>
        </p:nvSpPr>
        <p:spPr bwMode="auto">
          <a:xfrm>
            <a:off x="0" y="5620568"/>
            <a:ext cx="9144000" cy="1237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ru-RU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Сквер б/н во дворе д. 4, д. 6 и д. 8/53 по Лабораторной ул., д. 42 по Кондратьевскому пр. и д. 51 по Полюстровскому пр. (ЗНОП МЗ 10-20-29)</a:t>
            </a:r>
            <a:endParaRPr lang="ru-RU" sz="2000" kern="150" dirty="0">
              <a:latin typeface="Times New Roman" panose="02020603050405020304" pitchFamily="18" charset="0"/>
              <a:ea typeface="SimSun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AD4B6AFB-1DCF-ADF4-670E-049A306078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3598" y="476672"/>
            <a:ext cx="3618402" cy="4824536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FFEBDB59-F881-B2E1-E97B-C484174C4AB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995" r="18059"/>
          <a:stretch>
            <a:fillRect/>
          </a:stretch>
        </p:blipFill>
        <p:spPr>
          <a:xfrm>
            <a:off x="5292080" y="479566"/>
            <a:ext cx="2494743" cy="4824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05935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0BC26C-27EC-31A2-43E5-4C1B880A87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Заголовок 1">
            <a:extLst>
              <a:ext uri="{FF2B5EF4-FFF2-40B4-BE49-F238E27FC236}">
                <a16:creationId xmlns:a16="http://schemas.microsoft.com/office/drawing/2014/main" id="{E27EDA09-4C9E-E28B-A128-B2501F5E28E5}"/>
              </a:ext>
            </a:extLst>
          </p:cNvPr>
          <p:cNvSpPr txBox="1">
            <a:spLocks/>
          </p:cNvSpPr>
          <p:nvPr/>
        </p:nvSpPr>
        <p:spPr bwMode="auto">
          <a:xfrm>
            <a:off x="0" y="5620568"/>
            <a:ext cx="9144000" cy="1237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ru-RU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Сквер б/н во дворе д. 4, д. 6 и д. 8/53 по Лабораторной ул., д. 42 по Кондратьевскому пр. и д. 51 по Полюстровскому пр. (ЗНОП МЗ 10-20-29)</a:t>
            </a:r>
            <a:endParaRPr lang="ru-RU" sz="2000" kern="150" dirty="0">
              <a:latin typeface="Times New Roman" panose="02020603050405020304" pitchFamily="18" charset="0"/>
              <a:ea typeface="SimSun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BD6030A5-823C-1C5D-3851-9AA65CBB90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3872" y="332656"/>
            <a:ext cx="6876256" cy="5157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16871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626E6E-DBDF-44AF-92A7-DCADA9309D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Заголовок 1">
            <a:extLst>
              <a:ext uri="{FF2B5EF4-FFF2-40B4-BE49-F238E27FC236}">
                <a16:creationId xmlns:a16="http://schemas.microsoft.com/office/drawing/2014/main" id="{7D9AACC1-D10A-3264-E174-537FEA332BD6}"/>
              </a:ext>
            </a:extLst>
          </p:cNvPr>
          <p:cNvSpPr txBox="1">
            <a:spLocks/>
          </p:cNvSpPr>
          <p:nvPr/>
        </p:nvSpPr>
        <p:spPr bwMode="auto">
          <a:xfrm>
            <a:off x="0" y="5620568"/>
            <a:ext cx="9144000" cy="1237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ru-RU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Сквер б/н во дворе д. 4, д. 6 и д. 8/53 по Лабораторной ул., д. 42 по Кондратьевскому пр. и д. 51 по Полюстровскому пр. (ЗНОП МЗ 10-20-29)</a:t>
            </a:r>
            <a:endParaRPr lang="ru-RU" sz="2000" kern="150" dirty="0">
              <a:latin typeface="Times New Roman" panose="02020603050405020304" pitchFamily="18" charset="0"/>
              <a:ea typeface="SimSun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5910E570-3C16-71E1-BD9B-1FCDF23A0F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8750" y="498752"/>
            <a:ext cx="6786500" cy="5089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60887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FC2258-C03A-E7A7-5DA1-A15BBE4010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Заголовок 1">
            <a:extLst>
              <a:ext uri="{FF2B5EF4-FFF2-40B4-BE49-F238E27FC236}">
                <a16:creationId xmlns:a16="http://schemas.microsoft.com/office/drawing/2014/main" id="{91BC40A2-A28E-83D6-2874-83DB44CA7FFB}"/>
              </a:ext>
            </a:extLst>
          </p:cNvPr>
          <p:cNvSpPr txBox="1">
            <a:spLocks/>
          </p:cNvSpPr>
          <p:nvPr/>
        </p:nvSpPr>
        <p:spPr bwMode="auto">
          <a:xfrm>
            <a:off x="0" y="5620568"/>
            <a:ext cx="9144000" cy="1237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ru-RU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Сквер б/н во дворе д. 4, д. 6 и д. 8/53 по Лабораторной ул., д. 42 по Кондратьевскому пр. и д. 51 по Полюстровскому пр. (ЗНОП МЗ 10-20-29)</a:t>
            </a:r>
            <a:endParaRPr lang="ru-RU" sz="2000" kern="150" dirty="0">
              <a:latin typeface="Times New Roman" panose="02020603050405020304" pitchFamily="18" charset="0"/>
              <a:ea typeface="SimSun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32566415-3B93-163E-2725-962309B9F35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6391"/>
          <a:stretch>
            <a:fillRect/>
          </a:stretch>
        </p:blipFill>
        <p:spPr>
          <a:xfrm>
            <a:off x="899592" y="620688"/>
            <a:ext cx="6870988" cy="4829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797479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CE7EB0-72BE-5220-D882-7A8862C3C6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Заголовок 1">
            <a:extLst>
              <a:ext uri="{FF2B5EF4-FFF2-40B4-BE49-F238E27FC236}">
                <a16:creationId xmlns:a16="http://schemas.microsoft.com/office/drawing/2014/main" id="{2E6F380F-F106-16CF-A490-0563CDDB21D6}"/>
              </a:ext>
            </a:extLst>
          </p:cNvPr>
          <p:cNvSpPr txBox="1">
            <a:spLocks/>
          </p:cNvSpPr>
          <p:nvPr/>
        </p:nvSpPr>
        <p:spPr bwMode="auto">
          <a:xfrm>
            <a:off x="0" y="5620568"/>
            <a:ext cx="9144000" cy="1237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ru-RU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Сквер б/н во дворе д. 4, д. 6 и д. 8/53 по Лабораторной ул., д. 42 по Кондратьевскому пр. и д. 51 по Полюстровскому пр. (ЗНОП МЗ 10-20-29)</a:t>
            </a:r>
            <a:endParaRPr lang="ru-RU" sz="2000" kern="150" dirty="0">
              <a:latin typeface="Times New Roman" panose="02020603050405020304" pitchFamily="18" charset="0"/>
              <a:ea typeface="SimSun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C8E08D35-BCDA-3DE6-998B-6D3E4164115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6896"/>
          <a:stretch>
            <a:fillRect/>
          </a:stretch>
        </p:blipFill>
        <p:spPr>
          <a:xfrm>
            <a:off x="243250" y="336552"/>
            <a:ext cx="3978482" cy="2781302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360D1983-ACD0-498A-6FCA-13C64BC4F5D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9928"/>
          <a:stretch>
            <a:fillRect/>
          </a:stretch>
        </p:blipFill>
        <p:spPr>
          <a:xfrm>
            <a:off x="4572000" y="336355"/>
            <a:ext cx="4112726" cy="2781499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273B30DF-6FD9-A446-5250-7C49FB38FDA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798" b="7601"/>
          <a:stretch>
            <a:fillRect/>
          </a:stretch>
        </p:blipFill>
        <p:spPr>
          <a:xfrm>
            <a:off x="2395047" y="3117854"/>
            <a:ext cx="3978481" cy="2839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620395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EB6BCA-94CE-4B2F-D7BB-2DE8860E4A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Заголовок 1">
            <a:extLst>
              <a:ext uri="{FF2B5EF4-FFF2-40B4-BE49-F238E27FC236}">
                <a16:creationId xmlns:a16="http://schemas.microsoft.com/office/drawing/2014/main" id="{D88C7573-2551-23B0-8A67-7D7E53DCC5FD}"/>
              </a:ext>
            </a:extLst>
          </p:cNvPr>
          <p:cNvSpPr txBox="1">
            <a:spLocks/>
          </p:cNvSpPr>
          <p:nvPr/>
        </p:nvSpPr>
        <p:spPr bwMode="auto">
          <a:xfrm>
            <a:off x="0" y="5620568"/>
            <a:ext cx="9144000" cy="1237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ru-RU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Сквер б/н на ул. Федосеенко между д. 30, д. 32, д. 34, д. 36 (ЗНОП МЗ 10-20-37)</a:t>
            </a:r>
            <a:endParaRPr lang="ru-RU" sz="2000" kern="150" dirty="0">
              <a:latin typeface="Times New Roman" panose="02020603050405020304" pitchFamily="18" charset="0"/>
              <a:ea typeface="SimSun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2731B2F6-6423-FF18-B1A1-367D6F65D90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8044"/>
          <a:stretch>
            <a:fillRect/>
          </a:stretch>
        </p:blipFill>
        <p:spPr>
          <a:xfrm>
            <a:off x="3038442" y="188640"/>
            <a:ext cx="3067116" cy="5620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42301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DA7835-2FDE-9F04-E346-8974A7CAF0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Заголовок 1">
            <a:extLst>
              <a:ext uri="{FF2B5EF4-FFF2-40B4-BE49-F238E27FC236}">
                <a16:creationId xmlns:a16="http://schemas.microsoft.com/office/drawing/2014/main" id="{9FB1B662-CA5E-9FB7-8DF8-04D1465D08DD}"/>
              </a:ext>
            </a:extLst>
          </p:cNvPr>
          <p:cNvSpPr txBox="1">
            <a:spLocks/>
          </p:cNvSpPr>
          <p:nvPr/>
        </p:nvSpPr>
        <p:spPr bwMode="auto">
          <a:xfrm>
            <a:off x="0" y="5620568"/>
            <a:ext cx="9144000" cy="1237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ru-RU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ул. Замшина д. 27 корп. 3</a:t>
            </a:r>
            <a:endParaRPr lang="ru-RU" sz="2000" kern="150" dirty="0">
              <a:latin typeface="Times New Roman" panose="02020603050405020304" pitchFamily="18" charset="0"/>
              <a:ea typeface="SimSun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E3F83FE5-46C2-E7EE-BE6C-C057962748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3852" y="476672"/>
            <a:ext cx="7236296" cy="5427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058430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58C699-F640-EB4A-3AB7-AE5D67FD81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Заголовок 1">
            <a:extLst>
              <a:ext uri="{FF2B5EF4-FFF2-40B4-BE49-F238E27FC236}">
                <a16:creationId xmlns:a16="http://schemas.microsoft.com/office/drawing/2014/main" id="{749F341E-25C8-F19E-3970-6CFB70A0BE73}"/>
              </a:ext>
            </a:extLst>
          </p:cNvPr>
          <p:cNvSpPr txBox="1">
            <a:spLocks/>
          </p:cNvSpPr>
          <p:nvPr/>
        </p:nvSpPr>
        <p:spPr bwMode="auto">
          <a:xfrm>
            <a:off x="0" y="5620568"/>
            <a:ext cx="9144000" cy="1237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ru-RU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Сквер б/н между д. 14, д. 16, д. 18 по ул. Федосеенко и д. 118 по пр. Металлистов (10-20-20)</a:t>
            </a:r>
            <a:endParaRPr lang="ru-RU" sz="2000" kern="150" dirty="0">
              <a:latin typeface="Times New Roman" panose="02020603050405020304" pitchFamily="18" charset="0"/>
              <a:ea typeface="SimSun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D763DDD2-9FFE-38DC-D68A-5922BC1F57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1640" y="439253"/>
            <a:ext cx="6804248" cy="5103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426435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D905FB-0879-96E7-70E5-8E7ED9A953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Заголовок 1">
            <a:extLst>
              <a:ext uri="{FF2B5EF4-FFF2-40B4-BE49-F238E27FC236}">
                <a16:creationId xmlns:a16="http://schemas.microsoft.com/office/drawing/2014/main" id="{20AF6F4C-A177-8D30-190A-05E827F27697}"/>
              </a:ext>
            </a:extLst>
          </p:cNvPr>
          <p:cNvSpPr txBox="1">
            <a:spLocks/>
          </p:cNvSpPr>
          <p:nvPr/>
        </p:nvSpPr>
        <p:spPr bwMode="auto">
          <a:xfrm>
            <a:off x="0" y="5620568"/>
            <a:ext cx="9144000" cy="1237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ru-RU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Сквер б/н между д. 59, д. 63 по Кондратьевскому пр., д. 30 по ул. Федосеенко и д. 109 по пр. Металлистов (10-20-45)</a:t>
            </a:r>
            <a:endParaRPr lang="ru-RU" sz="2000" kern="150" dirty="0">
              <a:latin typeface="Times New Roman" panose="02020603050405020304" pitchFamily="18" charset="0"/>
              <a:ea typeface="SimSun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C127E8C8-F0C6-5659-D781-78504B2D07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616" y="188640"/>
            <a:ext cx="7236296" cy="5427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765456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AA44DC-C58D-6AA1-E7B6-8F269CD5A5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Заголовок 1">
            <a:extLst>
              <a:ext uri="{FF2B5EF4-FFF2-40B4-BE49-F238E27FC236}">
                <a16:creationId xmlns:a16="http://schemas.microsoft.com/office/drawing/2014/main" id="{ECE41CC1-6D29-A7E2-3B06-BD63549F95E8}"/>
              </a:ext>
            </a:extLst>
          </p:cNvPr>
          <p:cNvSpPr txBox="1">
            <a:spLocks/>
          </p:cNvSpPr>
          <p:nvPr/>
        </p:nvSpPr>
        <p:spPr bwMode="auto">
          <a:xfrm>
            <a:off x="0" y="5620568"/>
            <a:ext cx="9144000" cy="1237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ru-RU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Сквер б/н между д. 31, корп. 3 и д. 31, корп. 4, по </a:t>
            </a:r>
            <a:r>
              <a:rPr lang="ru-RU" sz="2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Замшиной</a:t>
            </a:r>
            <a:r>
              <a:rPr lang="ru-RU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ул. </a:t>
            </a: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ru-RU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(ЗНОП МЗ 10-20-27)</a:t>
            </a:r>
            <a:endParaRPr lang="ru-RU" sz="2000" kern="150" dirty="0">
              <a:latin typeface="Times New Roman" panose="02020603050405020304" pitchFamily="18" charset="0"/>
              <a:ea typeface="SimSun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A475725E-63A8-89FC-2EE6-D2AD3CB8C7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600" y="332656"/>
            <a:ext cx="6948264" cy="5211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397695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DA52DF-4E86-4A49-6BEF-7F383A861B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Заголовок 1">
            <a:extLst>
              <a:ext uri="{FF2B5EF4-FFF2-40B4-BE49-F238E27FC236}">
                <a16:creationId xmlns:a16="http://schemas.microsoft.com/office/drawing/2014/main" id="{CB11B29E-EA74-72F0-1596-C278F7AFCFDC}"/>
              </a:ext>
            </a:extLst>
          </p:cNvPr>
          <p:cNvSpPr txBox="1">
            <a:spLocks/>
          </p:cNvSpPr>
          <p:nvPr/>
        </p:nvSpPr>
        <p:spPr bwMode="auto">
          <a:xfrm>
            <a:off x="0" y="5620568"/>
            <a:ext cx="9144000" cy="1237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ru-RU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сквер б/н на Антоновской ул., д. 6 (10-20-5)</a:t>
            </a:r>
            <a:endParaRPr lang="ru-RU" sz="2000" b="1" kern="150" dirty="0">
              <a:latin typeface="Times New Roman" panose="02020603050405020304" pitchFamily="18" charset="0"/>
              <a:ea typeface="SimSun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7C01D038-2BF5-E90D-0656-7C57ECB9AF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9930" b="8272"/>
          <a:stretch>
            <a:fillRect/>
          </a:stretch>
        </p:blipFill>
        <p:spPr>
          <a:xfrm>
            <a:off x="805042" y="244750"/>
            <a:ext cx="2912815" cy="2859854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A8B055D7-B7E2-973E-4F54-92E03174276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48096" b="7431"/>
          <a:stretch>
            <a:fillRect/>
          </a:stretch>
        </p:blipFill>
        <p:spPr>
          <a:xfrm>
            <a:off x="2911286" y="3304151"/>
            <a:ext cx="2031385" cy="2717138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939151E9-F771-2E4B-9B0B-CF0E59FED96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6951"/>
          <a:stretch>
            <a:fillRect/>
          </a:stretch>
        </p:blipFill>
        <p:spPr>
          <a:xfrm>
            <a:off x="4211960" y="244750"/>
            <a:ext cx="4122980" cy="2877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906928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1A3461-F407-E354-BCF3-840354A086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Заголовок 1">
            <a:extLst>
              <a:ext uri="{FF2B5EF4-FFF2-40B4-BE49-F238E27FC236}">
                <a16:creationId xmlns:a16="http://schemas.microsoft.com/office/drawing/2014/main" id="{2A31A0D0-28B6-0075-6B4D-1E142607C5CD}"/>
              </a:ext>
            </a:extLst>
          </p:cNvPr>
          <p:cNvSpPr txBox="1">
            <a:spLocks/>
          </p:cNvSpPr>
          <p:nvPr/>
        </p:nvSpPr>
        <p:spPr bwMode="auto">
          <a:xfrm>
            <a:off x="0" y="5620568"/>
            <a:ext cx="9144000" cy="1237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ru-RU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сквер б/н на Антоновской ул., д. 6 (10-20-5)</a:t>
            </a:r>
            <a:endParaRPr lang="ru-RU" sz="2000" b="1" kern="150" dirty="0">
              <a:latin typeface="Times New Roman" panose="02020603050405020304" pitchFamily="18" charset="0"/>
              <a:ea typeface="SimSun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21BC0280-6434-A1CD-884F-680388E5D40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2220" t="17266" b="28165"/>
          <a:stretch>
            <a:fillRect/>
          </a:stretch>
        </p:blipFill>
        <p:spPr>
          <a:xfrm>
            <a:off x="395536" y="476671"/>
            <a:ext cx="3491880" cy="2232249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DF7D4EC9-44B2-ED5B-C098-00916E3003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875" t="21875" r="1837" b="8126"/>
          <a:stretch>
            <a:fillRect/>
          </a:stretch>
        </p:blipFill>
        <p:spPr>
          <a:xfrm>
            <a:off x="4311906" y="476671"/>
            <a:ext cx="4464496" cy="2304256"/>
          </a:xfrm>
          <a:prstGeom prst="rect">
            <a:avLst/>
          </a:prstGeom>
        </p:spPr>
      </p:pic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86B8BA12-5185-A85C-4961-FA4E37A2409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36000" r="35825"/>
          <a:stretch>
            <a:fillRect/>
          </a:stretch>
        </p:blipFill>
        <p:spPr>
          <a:xfrm>
            <a:off x="1547664" y="2924944"/>
            <a:ext cx="5364088" cy="3009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6947706"/>
      </p:ext>
    </p:extLst>
  </p:cSld>
  <p:clrMapOvr>
    <a:masterClrMapping/>
  </p:clrMapOvr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3106</TotalTime>
  <Words>1406</Words>
  <Application>Microsoft Office PowerPoint</Application>
  <PresentationFormat>Экран (4:3)</PresentationFormat>
  <Paragraphs>176</Paragraphs>
  <Slides>30</Slides>
  <Notes>0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5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30</vt:i4>
      </vt:variant>
    </vt:vector>
  </HeadingPairs>
  <TitlesOfParts>
    <vt:vector size="36" baseType="lpstr">
      <vt:lpstr>Arial</vt:lpstr>
      <vt:lpstr>Arial Narrow</vt:lpstr>
      <vt:lpstr>Calibri</vt:lpstr>
      <vt:lpstr>Constantia</vt:lpstr>
      <vt:lpstr>Times New Roman</vt:lpstr>
      <vt:lpstr>Тема Office</vt:lpstr>
      <vt:lpstr> Местная администрация  муниципального образования  Финляндский округ </vt:lpstr>
      <vt:lpstr>Отчет о результатах выполнения работ           по компенсационному озеленению территорий муниципального образования Финляндский округ              в 2025 году 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орготдел</dc:creator>
  <cp:lastModifiedBy>Офис 09</cp:lastModifiedBy>
  <cp:revision>154</cp:revision>
  <dcterms:created xsi:type="dcterms:W3CDTF">2012-05-08T20:01:29Z</dcterms:created>
  <dcterms:modified xsi:type="dcterms:W3CDTF">2026-03-31T06:33:46Z</dcterms:modified>
</cp:coreProperties>
</file>